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13"/>
  </p:notesMasterIdLst>
  <p:handoutMasterIdLst>
    <p:handoutMasterId r:id="rId14"/>
  </p:handoutMasterIdLst>
  <p:sldIdLst>
    <p:sldId id="265" r:id="rId5"/>
    <p:sldId id="266" r:id="rId6"/>
    <p:sldId id="268" r:id="rId7"/>
    <p:sldId id="270" r:id="rId8"/>
    <p:sldId id="272" r:id="rId9"/>
    <p:sldId id="274" r:id="rId10"/>
    <p:sldId id="273" r:id="rId11"/>
    <p:sldId id="27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DC073A7-91C6-476E-8163-967883F0CE9B}">
          <p14:sldIdLst>
            <p14:sldId id="265"/>
            <p14:sldId id="266"/>
            <p14:sldId id="268"/>
            <p14:sldId id="270"/>
            <p14:sldId id="272"/>
            <p14:sldId id="274"/>
            <p14:sldId id="273"/>
            <p14:sldId id="275"/>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8261" autoAdjust="0"/>
  </p:normalViewPr>
  <p:slideViewPr>
    <p:cSldViewPr snapToGrid="0" showGuides="1">
      <p:cViewPr varScale="1">
        <p:scale>
          <a:sx n="68" d="100"/>
          <a:sy n="68" d="100"/>
        </p:scale>
        <p:origin x="701" y="53"/>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6" d="100"/>
          <a:sy n="66" d="100"/>
        </p:scale>
        <p:origin x="3134"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1658A34-83F4-4B2E-BC5A-DE51EE8822F9}" type="datetimeFigureOut">
              <a:rPr lang="en-US" smtClean="0"/>
              <a:t>3/8/2017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78FE58C-C1A6-4C4C-90C2-B7F5B0504B2D}" type="slidenum">
              <a:rPr lang="en-US" smtClean="0"/>
              <a:t>‹#›</a:t>
            </a:fld>
            <a:endParaRPr lang="en-US"/>
          </a:p>
        </p:txBody>
      </p:sp>
    </p:spTree>
    <p:extLst>
      <p:ext uri="{BB962C8B-B14F-4D97-AF65-F5344CB8AC3E}">
        <p14:creationId xmlns:p14="http://schemas.microsoft.com/office/powerpoint/2010/main" val="4034605036"/>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2E1917-0BAF-4687-978A-82FFF05559C3}" type="datetimeFigureOut">
              <a:rPr lang="en-US" smtClean="0"/>
              <a:t>3/8/2017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0E1E9A-E921-4174-A0FC-51868D7AC568}" type="slidenum">
              <a:rPr lang="en-US" smtClean="0"/>
              <a:t>‹#›</a:t>
            </a:fld>
            <a:endParaRPr lang="en-US"/>
          </a:p>
        </p:txBody>
      </p:sp>
    </p:spTree>
    <p:extLst>
      <p:ext uri="{BB962C8B-B14F-4D97-AF65-F5344CB8AC3E}">
        <p14:creationId xmlns:p14="http://schemas.microsoft.com/office/powerpoint/2010/main" val="3737860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10E1E9A-E921-4174-A0FC-51868D7AC568}" type="slidenum">
              <a:rPr lang="en-US" smtClean="0"/>
              <a:t>1</a:t>
            </a:fld>
            <a:endParaRPr lang="en-US"/>
          </a:p>
        </p:txBody>
      </p:sp>
    </p:spTree>
    <p:extLst>
      <p:ext uri="{BB962C8B-B14F-4D97-AF65-F5344CB8AC3E}">
        <p14:creationId xmlns:p14="http://schemas.microsoft.com/office/powerpoint/2010/main" val="26393963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Topic modeling in R consists of two packages</a:t>
            </a:r>
            <a:r>
              <a:rPr lang="en-US" baseline="0" dirty="0"/>
              <a:t> </a:t>
            </a:r>
            <a:r>
              <a:rPr lang="en-US" baseline="0" dirty="0" err="1"/>
              <a:t>topicmodels</a:t>
            </a:r>
            <a:r>
              <a:rPr lang="en-US" baseline="0" dirty="0"/>
              <a:t> and </a:t>
            </a:r>
            <a:r>
              <a:rPr lang="en-US" baseline="0" dirty="0" err="1"/>
              <a:t>lda</a:t>
            </a:r>
            <a:r>
              <a:rPr lang="en-US" baseline="0" dirty="0"/>
              <a:t>. The respective functions are mentioned on the slide. </a:t>
            </a:r>
            <a:r>
              <a:rPr lang="en-US" baseline="0" dirty="0" err="1"/>
              <a:t>Topicmodels</a:t>
            </a:r>
            <a:r>
              <a:rPr lang="en-US" baseline="0" dirty="0"/>
              <a:t> is based on the original paper from authors of LDA algorithm </a:t>
            </a:r>
            <a:r>
              <a:rPr lang="en-US" baseline="0" dirty="0" err="1"/>
              <a:t>Blei</a:t>
            </a:r>
            <a:r>
              <a:rPr lang="en-US" baseline="0" dirty="0"/>
              <a:t>, Ng and Jordan and uses a Bayesian probabilistic model although it does provide an implementation of Gibbs sampling as well.</a:t>
            </a:r>
          </a:p>
          <a:p>
            <a:r>
              <a:rPr lang="en-US" baseline="0" dirty="0"/>
              <a:t>The other package is authored by Jonathan Chang and uses collapsed </a:t>
            </a:r>
            <a:r>
              <a:rPr lang="en-US" baseline="0" dirty="0" err="1"/>
              <a:t>gibbs</a:t>
            </a:r>
            <a:r>
              <a:rPr lang="en-US" baseline="0" dirty="0"/>
              <a:t> sampling methods. For the purpose of this tutorial we will explore LDA method from </a:t>
            </a:r>
            <a:r>
              <a:rPr lang="en-US" baseline="0" dirty="0" err="1"/>
              <a:t>topicmodels</a:t>
            </a:r>
            <a:r>
              <a:rPr lang="en-US" baseline="0" dirty="0"/>
              <a:t>.</a:t>
            </a:r>
            <a:endParaRPr lang="en-US" dirty="0"/>
          </a:p>
        </p:txBody>
      </p:sp>
      <p:sp>
        <p:nvSpPr>
          <p:cNvPr id="4" name="Slide Number Placeholder 3"/>
          <p:cNvSpPr>
            <a:spLocks noGrp="1"/>
          </p:cNvSpPr>
          <p:nvPr>
            <p:ph type="sldNum" sz="quarter" idx="10"/>
          </p:nvPr>
        </p:nvSpPr>
        <p:spPr/>
        <p:txBody>
          <a:bodyPr/>
          <a:lstStyle/>
          <a:p>
            <a:fld id="{810E1E9A-E921-4174-A0FC-51868D7AC568}" type="slidenum">
              <a:rPr lang="en-US" smtClean="0"/>
              <a:t>2</a:t>
            </a:fld>
            <a:endParaRPr lang="en-US"/>
          </a:p>
        </p:txBody>
      </p:sp>
    </p:spTree>
    <p:extLst>
      <p:ext uri="{BB962C8B-B14F-4D97-AF65-F5344CB8AC3E}">
        <p14:creationId xmlns:p14="http://schemas.microsoft.com/office/powerpoint/2010/main" val="39402365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corpus was extracted from the Sentence</a:t>
            </a:r>
            <a:r>
              <a:rPr lang="en-US" baseline="0" dirty="0"/>
              <a:t> Classification dataset on UCI Machine learning repository. It consists of abstract and introduction paragraphs of 300 different articles in the domains biology, ML and psychology. 30 articles were chosen randomly 10 from each domain.</a:t>
            </a:r>
          </a:p>
          <a:p>
            <a:r>
              <a:rPr lang="en-US" baseline="0" dirty="0"/>
              <a:t>They were converted to corpus as per the code shown here.</a:t>
            </a:r>
          </a:p>
          <a:p>
            <a:r>
              <a:rPr lang="en-US" baseline="0" dirty="0"/>
              <a:t>Tm package was used for the corpus creation and preprocessing since </a:t>
            </a:r>
            <a:r>
              <a:rPr lang="en-US" baseline="0" dirty="0" err="1"/>
              <a:t>topicmodels</a:t>
            </a:r>
            <a:r>
              <a:rPr lang="en-US" baseline="0" dirty="0"/>
              <a:t> build upon this and hence data structure compatibility will not be an issue.</a:t>
            </a:r>
            <a:endParaRPr lang="en-US" dirty="0"/>
          </a:p>
        </p:txBody>
      </p:sp>
      <p:sp>
        <p:nvSpPr>
          <p:cNvPr id="4" name="Slide Number Placeholder 3"/>
          <p:cNvSpPr>
            <a:spLocks noGrp="1"/>
          </p:cNvSpPr>
          <p:nvPr>
            <p:ph type="sldNum" sz="quarter" idx="10"/>
          </p:nvPr>
        </p:nvSpPr>
        <p:spPr/>
        <p:txBody>
          <a:bodyPr/>
          <a:lstStyle/>
          <a:p>
            <a:fld id="{810E1E9A-E921-4174-A0FC-51868D7AC568}" type="slidenum">
              <a:rPr lang="en-US" smtClean="0"/>
              <a:t>3</a:t>
            </a:fld>
            <a:endParaRPr lang="en-US"/>
          </a:p>
        </p:txBody>
      </p:sp>
    </p:spTree>
    <p:extLst>
      <p:ext uri="{BB962C8B-B14F-4D97-AF65-F5344CB8AC3E}">
        <p14:creationId xmlns:p14="http://schemas.microsoft.com/office/powerpoint/2010/main" val="13496263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list the input parameters accepted by this method</a:t>
            </a:r>
            <a:r>
              <a:rPr lang="en-US" baseline="0" dirty="0"/>
              <a:t> which are the document term matrix , no of topics to model, fitting method which defaults to Variance Expectation Method or VEM and control parameters depending upon function selected this however is optional. We also have model as an additional parameter where we can provide </a:t>
            </a:r>
            <a:r>
              <a:rPr lang="en-US" baseline="0" dirty="0" err="1"/>
              <a:t>prefitted</a:t>
            </a:r>
            <a:r>
              <a:rPr lang="en-US" baseline="0" dirty="0"/>
              <a:t> model.</a:t>
            </a:r>
          </a:p>
          <a:p>
            <a:r>
              <a:rPr lang="en-US" baseline="0" dirty="0"/>
              <a:t>on the right are code snippets for each function and we have provided some of the control parameters which I’ll describe in detail in further slides but if we see the output of VEM we can see some more parameters like save and keep which are essentially meant to save the intermediate results and initialize determines how topics are initialized. We can also see that output returns a bunch of other stuff which I’ll explain in next slide.</a:t>
            </a:r>
          </a:p>
          <a:p>
            <a:r>
              <a:rPr lang="en-US" baseline="0" dirty="0"/>
              <a:t>The output of Gibbs sampling differs slightly in terms of control parameters e.g. </a:t>
            </a:r>
            <a:r>
              <a:rPr lang="en-US" baseline="0" dirty="0" err="1"/>
              <a:t>estimate.alpha</a:t>
            </a:r>
            <a:r>
              <a:rPr lang="en-US" baseline="0" dirty="0"/>
              <a:t> is replaced by delta here mainly due to algorithmic differences and it returns the maximum log-likelihood amongst all documents whereas VEM would return for all documents.</a:t>
            </a:r>
            <a:endParaRPr lang="en-US" dirty="0"/>
          </a:p>
        </p:txBody>
      </p:sp>
      <p:sp>
        <p:nvSpPr>
          <p:cNvPr id="4" name="Slide Number Placeholder 3"/>
          <p:cNvSpPr>
            <a:spLocks noGrp="1"/>
          </p:cNvSpPr>
          <p:nvPr>
            <p:ph type="sldNum" sz="quarter" idx="10"/>
          </p:nvPr>
        </p:nvSpPr>
        <p:spPr/>
        <p:txBody>
          <a:bodyPr/>
          <a:lstStyle/>
          <a:p>
            <a:fld id="{810E1E9A-E921-4174-A0FC-51868D7AC568}" type="slidenum">
              <a:rPr lang="en-US" smtClean="0"/>
              <a:t>4</a:t>
            </a:fld>
            <a:endParaRPr lang="en-US"/>
          </a:p>
        </p:txBody>
      </p:sp>
    </p:spTree>
    <p:extLst>
      <p:ext uri="{BB962C8B-B14F-4D97-AF65-F5344CB8AC3E}">
        <p14:creationId xmlns:p14="http://schemas.microsoft.com/office/powerpoint/2010/main" val="39068899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a:t>
            </a:r>
            <a:r>
              <a:rPr lang="en-US" baseline="0" dirty="0"/>
              <a:t> default the parameters of Dirichlet distribution , beta for term distribution and alpha for topic distribution are estimated with initial value of alpha held at 50/k as suggested by Griffith and </a:t>
            </a:r>
            <a:r>
              <a:rPr lang="en-US" baseline="0" dirty="0" err="1"/>
              <a:t>Steyvers</a:t>
            </a:r>
            <a:r>
              <a:rPr lang="en-US" baseline="0" dirty="0"/>
              <a:t>.  We can however, stop the estimation of alpha in which case it will be held constant at initial value. </a:t>
            </a:r>
            <a:r>
              <a:rPr lang="en-US" baseline="0" dirty="0" err="1"/>
              <a:t>Estimate.beta</a:t>
            </a:r>
            <a:r>
              <a:rPr lang="en-US" baseline="0" dirty="0"/>
              <a:t> = FALSE would only make sense when we have prior knowledge of term distribution may be from a previously fitted model. Since VEM algorithm uses </a:t>
            </a:r>
            <a:r>
              <a:rPr lang="en-US" baseline="0" dirty="0" err="1"/>
              <a:t>variational</a:t>
            </a:r>
            <a:r>
              <a:rPr lang="en-US" baseline="0" dirty="0"/>
              <a:t> posterior instead of true ones it uses two steps one where for each document optimal values for </a:t>
            </a:r>
            <a:r>
              <a:rPr lang="en-US" baseline="0" dirty="0" err="1"/>
              <a:t>variational</a:t>
            </a:r>
            <a:r>
              <a:rPr lang="en-US" baseline="0" dirty="0"/>
              <a:t> parameters is determined and second where the lower bound of log-likelihood of model w.r.t. alpha and beta is maximized. </a:t>
            </a:r>
            <a:r>
              <a:rPr lang="en-US" baseline="0" dirty="0" err="1"/>
              <a:t>Var</a:t>
            </a:r>
            <a:r>
              <a:rPr lang="en-US" baseline="0" dirty="0"/>
              <a:t> controls the convergence of former and </a:t>
            </a:r>
            <a:r>
              <a:rPr lang="en-US" baseline="0" dirty="0" err="1"/>
              <a:t>em</a:t>
            </a:r>
            <a:r>
              <a:rPr lang="en-US" baseline="0" dirty="0"/>
              <a:t> controls the convergence of latter. </a:t>
            </a:r>
          </a:p>
          <a:p>
            <a:r>
              <a:rPr lang="en-US" baseline="0" dirty="0" err="1"/>
              <a:t>Nstart</a:t>
            </a:r>
            <a:r>
              <a:rPr lang="en-US" baseline="0" dirty="0"/>
              <a:t> gives no of repeated runs with random initializations and we can use seed for reproducibility. So intuitively we need to provide as many seeds as the runs. BEST= TRUE indicates that only best model needs to be </a:t>
            </a:r>
            <a:r>
              <a:rPr lang="en-US" baseline="0" dirty="0" err="1"/>
              <a:t>saved.In</a:t>
            </a:r>
            <a:r>
              <a:rPr lang="en-US" baseline="0" dirty="0"/>
              <a:t> addition, we have initialize which controls the initialization of topic distribution, which if “random” is initialized randomly, </a:t>
            </a:r>
            <a:r>
              <a:rPr lang="en-US" baseline="0" dirty="0" err="1"/>
              <a:t>if”seeded</a:t>
            </a:r>
            <a:r>
              <a:rPr lang="en-US" baseline="0" dirty="0"/>
              <a:t>” initialized from a distribution smoothed over randomly chosen document(s) and if “model” expects a </a:t>
            </a:r>
            <a:r>
              <a:rPr lang="en-US" baseline="0" dirty="0" err="1"/>
              <a:t>prefitted</a:t>
            </a:r>
            <a:r>
              <a:rPr lang="en-US" baseline="0" dirty="0"/>
              <a:t> model to be provided which will then be used to initialize the dist.</a:t>
            </a:r>
            <a:endParaRPr lang="en-US" dirty="0"/>
          </a:p>
        </p:txBody>
      </p:sp>
      <p:sp>
        <p:nvSpPr>
          <p:cNvPr id="4" name="Slide Number Placeholder 3"/>
          <p:cNvSpPr>
            <a:spLocks noGrp="1"/>
          </p:cNvSpPr>
          <p:nvPr>
            <p:ph type="sldNum" sz="quarter" idx="10"/>
          </p:nvPr>
        </p:nvSpPr>
        <p:spPr/>
        <p:txBody>
          <a:bodyPr/>
          <a:lstStyle/>
          <a:p>
            <a:fld id="{810E1E9A-E921-4174-A0FC-51868D7AC568}" type="slidenum">
              <a:rPr lang="en-US" smtClean="0"/>
              <a:t>5</a:t>
            </a:fld>
            <a:endParaRPr lang="en-US"/>
          </a:p>
        </p:txBody>
      </p:sp>
    </p:spTree>
    <p:extLst>
      <p:ext uri="{BB962C8B-B14F-4D97-AF65-F5344CB8AC3E}">
        <p14:creationId xmlns:p14="http://schemas.microsoft.com/office/powerpoint/2010/main" val="31873655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Gibbs sampling works in a way of random sampling from conditional distribution analogous to random walk the</a:t>
            </a:r>
            <a:r>
              <a:rPr lang="en-US" baseline="0" dirty="0"/>
              <a:t> control parameters are slightly different.  Since we start from a random point we discard the first few steps/iterations since they do not correctly estimate the joint distribution. We perform </a:t>
            </a:r>
            <a:r>
              <a:rPr lang="en-US" baseline="0" dirty="0" err="1"/>
              <a:t>iter</a:t>
            </a:r>
            <a:r>
              <a:rPr lang="en-US" baseline="0" dirty="0"/>
              <a:t> no of iterations thereafter choosing the thin </a:t>
            </a:r>
            <a:r>
              <a:rPr lang="en-US" baseline="0" dirty="0" err="1"/>
              <a:t>nt</a:t>
            </a:r>
            <a:r>
              <a:rPr lang="en-US" baseline="0" dirty="0"/>
              <a:t> iteration for further use.</a:t>
            </a:r>
          </a:p>
          <a:p>
            <a:r>
              <a:rPr lang="en-US" baseline="0" dirty="0"/>
              <a:t>Notice here the alpha is not estimated but is fixed at 50/k by default or any user provided value. Also, the prior term distribution over topics is specified by delta.</a:t>
            </a:r>
          </a:p>
          <a:p>
            <a:r>
              <a:rPr lang="en-US" baseline="0" dirty="0"/>
              <a:t>Rest of the parameters remain same as the VEM algorithm.</a:t>
            </a:r>
          </a:p>
          <a:p>
            <a:r>
              <a:rPr lang="en-US" baseline="0" dirty="0"/>
              <a:t>Gibbs sampling tries to find a locally optimal solution at best and hence it is important to do lot of runs with different values of above parameters to see if the solution tends to converge and the results are available.</a:t>
            </a:r>
            <a:endParaRPr lang="en-US" dirty="0"/>
          </a:p>
        </p:txBody>
      </p:sp>
      <p:sp>
        <p:nvSpPr>
          <p:cNvPr id="4" name="Slide Number Placeholder 3"/>
          <p:cNvSpPr>
            <a:spLocks noGrp="1"/>
          </p:cNvSpPr>
          <p:nvPr>
            <p:ph type="sldNum" sz="quarter" idx="10"/>
          </p:nvPr>
        </p:nvSpPr>
        <p:spPr/>
        <p:txBody>
          <a:bodyPr/>
          <a:lstStyle/>
          <a:p>
            <a:fld id="{810E1E9A-E921-4174-A0FC-51868D7AC568}" type="slidenum">
              <a:rPr lang="en-US" smtClean="0"/>
              <a:t>6</a:t>
            </a:fld>
            <a:endParaRPr lang="en-US"/>
          </a:p>
        </p:txBody>
      </p:sp>
    </p:spTree>
    <p:extLst>
      <p:ext uri="{BB962C8B-B14F-4D97-AF65-F5344CB8AC3E}">
        <p14:creationId xmlns:p14="http://schemas.microsoft.com/office/powerpoint/2010/main" val="6307120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couple of slides will deal with making sense of the LDA model as spitted by R and the variations that we discussed in previous slides. There are a bunch of helper functions available in the package which help us analyze the performance or fit of</a:t>
            </a:r>
            <a:r>
              <a:rPr lang="en-US" baseline="0" dirty="0"/>
              <a:t> the model. E.g. </a:t>
            </a:r>
            <a:r>
              <a:rPr lang="en-US" baseline="0" dirty="0" err="1"/>
              <a:t>loglik</a:t>
            </a:r>
            <a:r>
              <a:rPr lang="en-US" baseline="0" dirty="0"/>
              <a:t> gives the log-likelihood of fitted model and perplexity measures the performance of model over new data. It is equivalent to the geometric mean per word-likelihood. Lower values are better. Another useful function is posterior which gives topic distribution over documents where we can see the composition of document and whether any particular topic is assigned with high probability.</a:t>
            </a:r>
          </a:p>
          <a:p>
            <a:r>
              <a:rPr lang="en-US" baseline="0" dirty="0"/>
              <a:t>This package however doesn’t provide any helper function for selecting optimum no of topics. However, it can easily be done programmatically by iterating model over range of values with n-fold cross validation and evaluating the perplexity at each step. Alternatively, we can use another function </a:t>
            </a:r>
            <a:r>
              <a:rPr lang="en-US" baseline="0" dirty="0" err="1"/>
              <a:t>ldatuning</a:t>
            </a:r>
            <a:r>
              <a:rPr lang="en-US" baseline="0" dirty="0"/>
              <a:t> which provides such function however, it has not been used for this tutorial.</a:t>
            </a:r>
          </a:p>
          <a:p>
            <a:r>
              <a:rPr lang="en-US" baseline="0" dirty="0"/>
              <a:t>Using the programmatic approach, we experimented with range of values for topics and the graph here shows the plot of perplexity at each step with  the no of topics. We can see that there isn’t much variation with </a:t>
            </a:r>
            <a:r>
              <a:rPr lang="en-US" baseline="0" dirty="0" err="1"/>
              <a:t>no.of</a:t>
            </a:r>
            <a:r>
              <a:rPr lang="en-US" baseline="0" dirty="0"/>
              <a:t> topics however lower values seem marginally better. </a:t>
            </a:r>
            <a:endParaRPr lang="en-US" dirty="0"/>
          </a:p>
        </p:txBody>
      </p:sp>
      <p:sp>
        <p:nvSpPr>
          <p:cNvPr id="4" name="Slide Number Placeholder 3"/>
          <p:cNvSpPr>
            <a:spLocks noGrp="1"/>
          </p:cNvSpPr>
          <p:nvPr>
            <p:ph type="sldNum" sz="quarter" idx="10"/>
          </p:nvPr>
        </p:nvSpPr>
        <p:spPr/>
        <p:txBody>
          <a:bodyPr/>
          <a:lstStyle/>
          <a:p>
            <a:fld id="{810E1E9A-E921-4174-A0FC-51868D7AC568}" type="slidenum">
              <a:rPr lang="en-US" smtClean="0"/>
              <a:t>7</a:t>
            </a:fld>
            <a:endParaRPr lang="en-US"/>
          </a:p>
        </p:txBody>
      </p:sp>
    </p:spTree>
    <p:extLst>
      <p:ext uri="{BB962C8B-B14F-4D97-AF65-F5344CB8AC3E}">
        <p14:creationId xmlns:p14="http://schemas.microsoft.com/office/powerpoint/2010/main" val="4344220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Hence we randomly selected 7 as number of topics to be modelled from the results in previous slide and created three models with method VEM and all </a:t>
            </a:r>
            <a:r>
              <a:rPr lang="en-US" baseline="0" dirty="0" err="1"/>
              <a:t>hyperparameters</a:t>
            </a:r>
            <a:r>
              <a:rPr lang="en-US" baseline="0" dirty="0"/>
              <a:t> estimated, VEM with alpha remained constant at 50/7 and Gibbs sampling with beta estimated and delta at default value of 0.1. The graph below shows us the probability of assignment of most likely topic in each document for all the three models. Light blue is </a:t>
            </a:r>
            <a:r>
              <a:rPr lang="en-US" baseline="0" dirty="0" err="1"/>
              <a:t>gibbs</a:t>
            </a:r>
            <a:r>
              <a:rPr lang="en-US" baseline="0" dirty="0"/>
              <a:t> , middle dark blue is VEM with estimated parameters and green one is VEM with constant alpha. We can see that VEM with estimated parameters mostly classifies documents to a single topic while other models have more evenly distributed topics. When we </a:t>
            </a:r>
            <a:r>
              <a:rPr lang="en-US" baseline="0" dirty="0" err="1"/>
              <a:t>analyse</a:t>
            </a:r>
            <a:r>
              <a:rPr lang="en-US" baseline="0" dirty="0"/>
              <a:t> the final alpha values for all 3 models we see that the VEM with estimated parameters give the lowest alpha. Hence we can conclude that lower alpha values tends to converge the topic to document distribution. However, it would make sense to review the n most frequent terms in each model to see what makes more logical sense since our initial assumption was that a document may consists of multiple topics. </a:t>
            </a:r>
          </a:p>
          <a:p>
            <a:endParaRPr lang="en-US" baseline="0" dirty="0"/>
          </a:p>
          <a:p>
            <a:r>
              <a:rPr lang="en-US" baseline="0" dirty="0"/>
              <a:t>This concludes our tutorial for R and we have seen that </a:t>
            </a:r>
            <a:r>
              <a:rPr lang="en-US" baseline="0" dirty="0" err="1"/>
              <a:t>topicmodels</a:t>
            </a:r>
            <a:r>
              <a:rPr lang="en-US" baseline="0" dirty="0"/>
              <a:t> package is a fairly well documented package and provides flexibility of modeling over documents with multiple functions provided to support the model selection and inference. The function LDA however assumes that the topics are not correlated which may not be the case in real world. To model such documents </a:t>
            </a:r>
            <a:r>
              <a:rPr lang="en-US" baseline="0" dirty="0" err="1"/>
              <a:t>topicmodels</a:t>
            </a:r>
            <a:r>
              <a:rPr lang="en-US" baseline="0" dirty="0"/>
              <a:t> provides another function CTM which remains to be explored as future work.</a:t>
            </a:r>
            <a:endParaRPr lang="en-US" dirty="0"/>
          </a:p>
        </p:txBody>
      </p:sp>
      <p:sp>
        <p:nvSpPr>
          <p:cNvPr id="4" name="Slide Number Placeholder 3"/>
          <p:cNvSpPr>
            <a:spLocks noGrp="1"/>
          </p:cNvSpPr>
          <p:nvPr>
            <p:ph type="sldNum" sz="quarter" idx="10"/>
          </p:nvPr>
        </p:nvSpPr>
        <p:spPr/>
        <p:txBody>
          <a:bodyPr/>
          <a:lstStyle/>
          <a:p>
            <a:fld id="{810E1E9A-E921-4174-A0FC-51868D7AC568}" type="slidenum">
              <a:rPr lang="en-US" smtClean="0"/>
              <a:t>8</a:t>
            </a:fld>
            <a:endParaRPr lang="en-US"/>
          </a:p>
        </p:txBody>
      </p:sp>
    </p:spTree>
    <p:extLst>
      <p:ext uri="{BB962C8B-B14F-4D97-AF65-F5344CB8AC3E}">
        <p14:creationId xmlns:p14="http://schemas.microsoft.com/office/powerpoint/2010/main" val="4153119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041400"/>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accent3">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EAB7D7-3608-4730-B2E2-670834DF882C}" type="datetimeFigureOut">
              <a:rPr lang="en-US" smtClean="0"/>
              <a:t>3/8/2017</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646705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1562100" y="1825625"/>
            <a:ext cx="9791700" cy="43513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EAB7D7-3608-4730-B2E2-670834DF882C}" type="datetimeFigureOut">
              <a:rPr lang="en-US" smtClean="0"/>
              <a:t>3/8/2017</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2821885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62100" y="365125"/>
            <a:ext cx="70104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EAB7D7-3608-4730-B2E2-670834DF882C}" type="datetimeFigureOut">
              <a:rPr lang="en-US" smtClean="0"/>
              <a:t>3/8/2017</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3388830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9" name="Title 1"/>
          <p:cNvSpPr>
            <a:spLocks noGrp="1"/>
          </p:cNvSpPr>
          <p:nvPr>
            <p:ph type="title"/>
          </p:nvPr>
        </p:nvSpPr>
        <p:spPr>
          <a:xfrm>
            <a:off x="1562100" y="457200"/>
            <a:ext cx="3932237" cy="1600200"/>
          </a:xfrm>
        </p:spPr>
        <p:txBody>
          <a:bodyPr anchor="b"/>
          <a:lstStyle>
            <a:lvl1pPr>
              <a:defRPr sz="3200"/>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5678904" y="987425"/>
            <a:ext cx="5678424"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8" name="Text Placeholder 3"/>
          <p:cNvSpPr>
            <a:spLocks noGrp="1"/>
          </p:cNvSpPr>
          <p:nvPr>
            <p:ph type="body" sz="half" idx="2"/>
          </p:nvPr>
        </p:nvSpPr>
        <p:spPr>
          <a:xfrm>
            <a:off x="1562100" y="2101850"/>
            <a:ext cx="3932237" cy="37592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EAB7D7-3608-4730-B2E2-670834DF882C}" type="datetimeFigureOut">
              <a:rPr lang="en-US" smtClean="0"/>
              <a:t>3/8/2017</a:t>
            </a:fld>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3413888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EAB7D7-3608-4730-B2E2-670834DF882C}" type="datetimeFigureOut">
              <a:rPr lang="en-US" smtClean="0"/>
              <a:t>3/8/2017</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2198793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1658" y="1709738"/>
            <a:ext cx="10105791" cy="2862262"/>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1241658" y="4589463"/>
            <a:ext cx="10105791"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sp>
        <p:nvSpPr>
          <p:cNvPr id="4" name="Date Placeholder 3"/>
          <p:cNvSpPr>
            <a:spLocks noGrp="1"/>
          </p:cNvSpPr>
          <p:nvPr>
            <p:ph type="dt" sz="half" idx="10"/>
          </p:nvPr>
        </p:nvSpPr>
        <p:spPr/>
        <p:txBody>
          <a:bodyPr/>
          <a:lstStyle/>
          <a:p>
            <a:fld id="{84EAB7D7-3608-4730-B2E2-670834DF882C}" type="datetimeFigureOut">
              <a:rPr lang="en-US" smtClean="0"/>
              <a:t>3/8/2017</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4067686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69700" y="1825625"/>
            <a:ext cx="475488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5325" y="1825625"/>
            <a:ext cx="475488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EAB7D7-3608-4730-B2E2-670834DF882C}" type="datetimeFigureOut">
              <a:rPr lang="en-US" smtClean="0"/>
              <a:t>3/8/2017</a:t>
            </a:fld>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10636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324100" y="274638"/>
            <a:ext cx="9023350" cy="1143000"/>
          </a:xfrm>
        </p:spPr>
        <p:txBody>
          <a:bodyPr/>
          <a:lstStyle/>
          <a:p>
            <a:r>
              <a:rPr lang="en-US"/>
              <a:t>Click to edit Master title style</a:t>
            </a:r>
          </a:p>
        </p:txBody>
      </p:sp>
      <p:sp>
        <p:nvSpPr>
          <p:cNvPr id="3" name="Text Placeholder 2"/>
          <p:cNvSpPr>
            <a:spLocks noGrp="1"/>
          </p:cNvSpPr>
          <p:nvPr>
            <p:ph type="body" idx="1"/>
          </p:nvPr>
        </p:nvSpPr>
        <p:spPr>
          <a:xfrm>
            <a:off x="1562100" y="1489075"/>
            <a:ext cx="4754880" cy="641350"/>
          </a:xfrm>
          <a:noFill/>
          <a:ln>
            <a:noFill/>
          </a:ln>
        </p:spPr>
        <p:txBody>
          <a:bodyPr anchor="b"/>
          <a:lstStyle>
            <a:lvl1pPr marL="0" indent="0">
              <a:buNone/>
              <a:defRPr sz="2400" b="0">
                <a:solidFill>
                  <a:schemeClr val="accent3">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62100" y="2193925"/>
            <a:ext cx="4754880" cy="3978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98920" y="1489075"/>
            <a:ext cx="4754880" cy="641350"/>
          </a:xfrm>
          <a:noFill/>
          <a:ln>
            <a:noFill/>
          </a:ln>
        </p:spPr>
        <p:txBody>
          <a:bodyPr anchor="b"/>
          <a:lstStyle>
            <a:lvl1pPr marL="0" indent="0">
              <a:buNone/>
              <a:defRPr sz="2400" b="0">
                <a:solidFill>
                  <a:schemeClr val="accent3">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98920" y="2193925"/>
            <a:ext cx="4754880" cy="3978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EAB7D7-3608-4730-B2E2-670834DF882C}" type="datetimeFigureOut">
              <a:rPr lang="en-US" smtClean="0"/>
              <a:t>3/8/2017</a:t>
            </a:fld>
            <a:endParaRPr lang="en-US"/>
          </a:p>
        </p:txBody>
      </p:sp>
      <p:sp>
        <p:nvSpPr>
          <p:cNvPr id="8" name="Footer Placeholder 7"/>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3231661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EAB7D7-3608-4730-B2E2-670834DF882C}" type="datetimeFigureOut">
              <a:rPr lang="en-US" smtClean="0"/>
              <a:t>3/8/2017</a:t>
            </a:fld>
            <a:endParaRPr lang="en-US"/>
          </a:p>
        </p:txBody>
      </p:sp>
      <p:sp>
        <p:nvSpPr>
          <p:cNvPr id="4" name="Footer Placeholder 3"/>
          <p:cNvSpPr>
            <a:spLocks noGrp="1"/>
          </p:cNvSpPr>
          <p:nvPr>
            <p:ph type="ftr" sz="quarter" idx="11"/>
          </p:nvPr>
        </p:nvSpPr>
        <p:spPr/>
        <p:txBody>
          <a:bodyPr/>
          <a:lstStyle/>
          <a:p>
            <a:r>
              <a:rPr lang="en-US" dirty="0"/>
              <a:t>Add a footer</a:t>
            </a:r>
          </a:p>
        </p:txBody>
      </p:sp>
      <p:sp>
        <p:nvSpPr>
          <p:cNvPr id="5" name="Slide Number Placeholder 4"/>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510586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EAB7D7-3608-4730-B2E2-670834DF882C}" type="datetimeFigureOut">
              <a:rPr lang="en-US" smtClean="0"/>
              <a:t>3/8/2017</a:t>
            </a:fld>
            <a:endParaRPr lang="en-US"/>
          </a:p>
        </p:txBody>
      </p:sp>
      <p:sp>
        <p:nvSpPr>
          <p:cNvPr id="3" name="Footer Placeholder 2"/>
          <p:cNvSpPr>
            <a:spLocks noGrp="1"/>
          </p:cNvSpPr>
          <p:nvPr>
            <p:ph type="ftr" sz="quarter" idx="11"/>
          </p:nvPr>
        </p:nvSpPr>
        <p:spPr/>
        <p:txBody>
          <a:bodyPr/>
          <a:lstStyle/>
          <a:p>
            <a:r>
              <a:rPr lang="en-US" dirty="0"/>
              <a:t>Add a footer</a:t>
            </a:r>
          </a:p>
        </p:txBody>
      </p:sp>
      <p:sp>
        <p:nvSpPr>
          <p:cNvPr id="4" name="Slide Number Placeholder 3"/>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321514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62100"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678905" y="987425"/>
            <a:ext cx="567648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562100" y="2101850"/>
            <a:ext cx="3932237" cy="37592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EAB7D7-3608-4730-B2E2-670834DF882C}" type="datetimeFigureOut">
              <a:rPr lang="en-US" smtClean="0"/>
              <a:t>3/8/2017</a:t>
            </a:fld>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2198712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9" name="Title 1"/>
          <p:cNvSpPr>
            <a:spLocks noGrp="1"/>
          </p:cNvSpPr>
          <p:nvPr>
            <p:ph type="title"/>
          </p:nvPr>
        </p:nvSpPr>
        <p:spPr>
          <a:xfrm>
            <a:off x="1562100" y="457200"/>
            <a:ext cx="3932237" cy="1600200"/>
          </a:xfrm>
        </p:spPr>
        <p:txBody>
          <a:bodyPr anchor="b"/>
          <a:lstStyle>
            <a:lvl1pPr>
              <a:defRPr sz="3200"/>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5678904" y="987425"/>
            <a:ext cx="5678424"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8" name="Text Placeholder 3"/>
          <p:cNvSpPr>
            <a:spLocks noGrp="1"/>
          </p:cNvSpPr>
          <p:nvPr>
            <p:ph type="body" sz="half" idx="2"/>
          </p:nvPr>
        </p:nvSpPr>
        <p:spPr>
          <a:xfrm>
            <a:off x="1562100" y="2101850"/>
            <a:ext cx="3932237" cy="37592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EAB7D7-3608-4730-B2E2-670834DF882C}" type="datetimeFigureOut">
              <a:rPr lang="en-US" smtClean="0"/>
              <a:t>3/8/2017</a:t>
            </a:fld>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1619359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324100" y="365125"/>
            <a:ext cx="9029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562100" y="1825625"/>
            <a:ext cx="9791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562100" y="6356350"/>
            <a:ext cx="2552700" cy="365125"/>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84EAB7D7-3608-4730-B2E2-670834DF882C}" type="datetimeFigureOut">
              <a:rPr lang="en-US" smtClean="0"/>
              <a:pPr/>
              <a:t>3/8/2017</a:t>
            </a:fld>
            <a:endParaRPr lang="en-US"/>
          </a:p>
        </p:txBody>
      </p:sp>
      <p:sp>
        <p:nvSpPr>
          <p:cNvPr id="5" name="Footer Placeholder 4"/>
          <p:cNvSpPr>
            <a:spLocks noGrp="1"/>
          </p:cNvSpPr>
          <p:nvPr>
            <p:ph type="ftr" sz="quarter" idx="3"/>
          </p:nvPr>
        </p:nvSpPr>
        <p:spPr>
          <a:xfrm>
            <a:off x="4648200" y="6356350"/>
            <a:ext cx="2895600" cy="365125"/>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r>
              <a:rPr lang="en-US"/>
              <a:t>Add a footer</a:t>
            </a:r>
            <a:endParaRPr lang="en-US" dirty="0"/>
          </a:p>
        </p:txBody>
      </p:sp>
      <p:sp>
        <p:nvSpPr>
          <p:cNvPr id="6" name="Slide Number Placeholder 5"/>
          <p:cNvSpPr>
            <a:spLocks noGrp="1"/>
          </p:cNvSpPr>
          <p:nvPr>
            <p:ph type="sldNum" sz="quarter" idx="4"/>
          </p:nvPr>
        </p:nvSpPr>
        <p:spPr>
          <a:xfrm>
            <a:off x="8077200" y="6356350"/>
            <a:ext cx="3276600" cy="365125"/>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71B7BAC7-FE87-40F6-AA24-4F4685D1B022}" type="slidenum">
              <a:rPr lang="en-US" smtClean="0"/>
              <a:pPr/>
              <a:t>‹#›</a:t>
            </a:fld>
            <a:endParaRPr lang="en-US"/>
          </a:p>
        </p:txBody>
      </p:sp>
    </p:spTree>
    <p:extLst>
      <p:ext uri="{BB962C8B-B14F-4D97-AF65-F5344CB8AC3E}">
        <p14:creationId xmlns:p14="http://schemas.microsoft.com/office/powerpoint/2010/main" val="321936725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81"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spcBef>
          <a:spcPct val="0"/>
        </a:spcBef>
        <a:buNone/>
        <a:defRPr sz="4400"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ct val="30000"/>
        </a:spcBef>
        <a:buClr>
          <a:schemeClr val="accent3"/>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ct val="30000"/>
        </a:spcBef>
        <a:buClr>
          <a:schemeClr val="accent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ct val="30000"/>
        </a:spcBef>
        <a:buClr>
          <a:schemeClr val="accent3"/>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ct val="30000"/>
        </a:spcBef>
        <a:buClr>
          <a:schemeClr val="accent3"/>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ct val="30000"/>
        </a:spcBef>
        <a:buClr>
          <a:schemeClr val="accent3"/>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0" orient="horz" pos="2160" userDrawn="1">
          <p15:clr>
            <a:srgbClr val="F26B43"/>
          </p15:clr>
        </p15:guide>
        <p15:guide id="1" pos="3840" userDrawn="1">
          <p15:clr>
            <a:srgbClr val="F26B43"/>
          </p15:clr>
        </p15:guide>
        <p15:guide id="2" pos="1464" userDrawn="1">
          <p15:clr>
            <a:srgbClr val="F26B43"/>
          </p15:clr>
        </p15:guide>
        <p15:guide id="3" pos="7152" userDrawn="1">
          <p15:clr>
            <a:srgbClr val="F26B43"/>
          </p15:clr>
        </p15:guide>
        <p15:guide id="4" pos="984" userDrawn="1">
          <p15:clr>
            <a:srgbClr val="F26B43"/>
          </p15:clr>
        </p15:guide>
        <p15:guide id="5" orient="horz" pos="388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2.png"/><Relationship Id="rId2" Type="http://schemas.microsoft.com/office/2007/relationships/media" Target="../media/media3.m4a"/><Relationship Id="rId1" Type="http://schemas.openxmlformats.org/officeDocument/2006/relationships/tags" Target="../tags/tag1.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audio" Target="../media/media4.m4a"/><Relationship Id="rId7" Type="http://schemas.openxmlformats.org/officeDocument/2006/relationships/image" Target="../media/image5.png"/><Relationship Id="rId2" Type="http://schemas.microsoft.com/office/2007/relationships/media" Target="../media/media4.m4a"/><Relationship Id="rId1" Type="http://schemas.openxmlformats.org/officeDocument/2006/relationships/tags" Target="../tags/tag2.xml"/><Relationship Id="rId6" Type="http://schemas.openxmlformats.org/officeDocument/2006/relationships/image" Target="../media/image4.png"/><Relationship Id="rId5" Type="http://schemas.openxmlformats.org/officeDocument/2006/relationships/notesSlide" Target="../notesSlides/notesSlide4.xml"/><Relationship Id="rId4" Type="http://schemas.openxmlformats.org/officeDocument/2006/relationships/slideLayout" Target="../slideLayouts/slideLayout4.xml"/><Relationship Id="rId9"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Latent Dirichlet Allocation</a:t>
            </a:r>
            <a:br>
              <a:rPr lang="en-US" dirty="0"/>
            </a:br>
            <a:r>
              <a:rPr lang="en-US" dirty="0"/>
              <a:t>Tutorial in R</a:t>
            </a:r>
          </a:p>
        </p:txBody>
      </p:sp>
      <p:sp>
        <p:nvSpPr>
          <p:cNvPr id="3" name="Subtitle 2"/>
          <p:cNvSpPr>
            <a:spLocks noGrp="1"/>
          </p:cNvSpPr>
          <p:nvPr>
            <p:ph type="subTitle" idx="1"/>
          </p:nvPr>
        </p:nvSpPr>
        <p:spPr/>
        <p:txBody>
          <a:bodyPr/>
          <a:lstStyle/>
          <a:p>
            <a:r>
              <a:rPr lang="en-US" dirty="0"/>
              <a:t>Presenter: </a:t>
            </a:r>
            <a:r>
              <a:rPr lang="en-US" dirty="0" err="1"/>
              <a:t>Shreshtha</a:t>
            </a:r>
            <a:r>
              <a:rPr lang="en-US" dirty="0"/>
              <a:t> Kulkarni</a:t>
            </a:r>
          </a:p>
        </p:txBody>
      </p:sp>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23078003"/>
      </p:ext>
    </p:extLst>
  </p:cSld>
  <p:clrMapOvr>
    <a:masterClrMapping/>
  </p:clrMapOvr>
  <mc:AlternateContent xmlns:mc="http://schemas.openxmlformats.org/markup-compatibility/2006">
    <mc:Choice xmlns:p14="http://schemas.microsoft.com/office/powerpoint/2010/main" Requires="p14">
      <p:transition spd="med" p14:dur="700" advTm="7658">
        <p:fade/>
      </p:transition>
    </mc:Choice>
    <mc:Fallback>
      <p:transition spd="med" advTm="765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Topic Modeling (LDA) in R</a:t>
            </a:r>
          </a:p>
        </p:txBody>
      </p:sp>
      <p:sp>
        <p:nvSpPr>
          <p:cNvPr id="14" name="Content Placeholder 13"/>
          <p:cNvSpPr>
            <a:spLocks noGrp="1"/>
          </p:cNvSpPr>
          <p:nvPr>
            <p:ph idx="1"/>
          </p:nvPr>
        </p:nvSpPr>
        <p:spPr/>
        <p:txBody>
          <a:bodyPr>
            <a:normAutofit/>
          </a:bodyPr>
          <a:lstStyle/>
          <a:p>
            <a:pPr>
              <a:buFont typeface="Wingdings" panose="05000000000000000000" pitchFamily="2" charset="2"/>
              <a:buChar char="v"/>
            </a:pPr>
            <a:r>
              <a:rPr lang="en-US" dirty="0"/>
              <a:t>Two main packages:</a:t>
            </a:r>
          </a:p>
          <a:p>
            <a:pPr lvl="1">
              <a:buFont typeface="Wingdings" panose="05000000000000000000" pitchFamily="2" charset="2"/>
              <a:buChar char="q"/>
            </a:pPr>
            <a:r>
              <a:rPr lang="en-US" dirty="0" err="1"/>
              <a:t>Topicmodels</a:t>
            </a:r>
            <a:r>
              <a:rPr lang="en-US" dirty="0"/>
              <a:t> (Function: LDA)</a:t>
            </a:r>
          </a:p>
          <a:p>
            <a:pPr lvl="2"/>
            <a:r>
              <a:rPr lang="en-US" dirty="0"/>
              <a:t>Author: </a:t>
            </a:r>
            <a:r>
              <a:rPr lang="en-US" dirty="0" err="1"/>
              <a:t>Gruen</a:t>
            </a:r>
            <a:r>
              <a:rPr lang="en-US" dirty="0"/>
              <a:t> Bettina</a:t>
            </a:r>
          </a:p>
          <a:p>
            <a:pPr lvl="2"/>
            <a:r>
              <a:rPr lang="en-US" dirty="0"/>
              <a:t>Based on original LDA algorithm published by </a:t>
            </a:r>
            <a:r>
              <a:rPr lang="en-US" dirty="0" err="1"/>
              <a:t>Blei</a:t>
            </a:r>
            <a:r>
              <a:rPr lang="en-US" dirty="0"/>
              <a:t> D.M., Ng A.Y., Jordan M.I. (2003).</a:t>
            </a:r>
          </a:p>
          <a:p>
            <a:pPr lvl="2"/>
            <a:r>
              <a:rPr lang="en-US" dirty="0"/>
              <a:t>Incorporates Gibbs sampling </a:t>
            </a:r>
          </a:p>
          <a:p>
            <a:pPr lvl="1">
              <a:buFont typeface="Wingdings" panose="05000000000000000000" pitchFamily="2" charset="2"/>
              <a:buChar char="q"/>
            </a:pPr>
            <a:r>
              <a:rPr lang="en-US" dirty="0" err="1"/>
              <a:t>Lda</a:t>
            </a:r>
            <a:r>
              <a:rPr lang="en-US" dirty="0"/>
              <a:t> (Function: </a:t>
            </a:r>
            <a:r>
              <a:rPr lang="en-US" dirty="0" err="1"/>
              <a:t>lda.collapsed.gibbs.sampler</a:t>
            </a:r>
            <a:r>
              <a:rPr lang="en-US" dirty="0"/>
              <a:t>)</a:t>
            </a:r>
          </a:p>
          <a:p>
            <a:pPr lvl="2"/>
            <a:r>
              <a:rPr lang="en-US" dirty="0"/>
              <a:t>Jonathan Chang and Andrew Dai</a:t>
            </a:r>
          </a:p>
          <a:p>
            <a:pPr lvl="2"/>
            <a:r>
              <a:rPr lang="en-US" dirty="0"/>
              <a:t>Based on Chang J (2010). </a:t>
            </a:r>
            <a:r>
              <a:rPr lang="en-US" dirty="0" err="1"/>
              <a:t>lda</a:t>
            </a:r>
            <a:r>
              <a:rPr lang="en-US" dirty="0"/>
              <a:t>: Collapsed Gibbs Sampling Methods for Topic Models</a:t>
            </a:r>
          </a:p>
          <a:p>
            <a:pPr lvl="1">
              <a:buFont typeface="Wingdings" panose="05000000000000000000" pitchFamily="2" charset="2"/>
              <a:buChar char="q"/>
            </a:pPr>
            <a:endParaRPr lang="en-US" dirty="0"/>
          </a:p>
        </p:txBody>
      </p:sp>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364934239"/>
      </p:ext>
    </p:extLst>
  </p:cSld>
  <p:clrMapOvr>
    <a:masterClrMapping/>
  </p:clrMapOvr>
  <mc:AlternateContent xmlns:mc="http://schemas.openxmlformats.org/markup-compatibility/2006">
    <mc:Choice xmlns:p14="http://schemas.microsoft.com/office/powerpoint/2010/main" Requires="p14">
      <p:transition spd="med" p14:dur="700" advTm="27602">
        <p:fade/>
      </p:transition>
    </mc:Choice>
    <mc:Fallback>
      <p:transition spd="med" advTm="2760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62100" y="474008"/>
            <a:ext cx="4657725" cy="1145242"/>
          </a:xfrm>
        </p:spPr>
        <p:txBody>
          <a:bodyPr>
            <a:normAutofit fontScale="90000"/>
          </a:bodyPr>
          <a:lstStyle/>
          <a:p>
            <a:pPr algn="ctr"/>
            <a:r>
              <a:rPr lang="en-US" sz="4400" dirty="0"/>
              <a:t>Corpus Creation &amp; Preprocessing</a:t>
            </a:r>
          </a:p>
        </p:txBody>
      </p:sp>
      <p:sp>
        <p:nvSpPr>
          <p:cNvPr id="7" name="Content Placeholder 6"/>
          <p:cNvSpPr>
            <a:spLocks noGrp="1"/>
          </p:cNvSpPr>
          <p:nvPr>
            <p:ph type="body" sz="half" idx="2"/>
          </p:nvPr>
        </p:nvSpPr>
        <p:spPr>
          <a:xfrm>
            <a:off x="1562100" y="2101850"/>
            <a:ext cx="4657725" cy="3759200"/>
          </a:xfrm>
        </p:spPr>
        <p:txBody>
          <a:bodyPr/>
          <a:lstStyle/>
          <a:p>
            <a:pPr marL="285750" indent="-285750">
              <a:buFont typeface="Arial" panose="020B0604020202020204" pitchFamily="34" charset="0"/>
              <a:buChar char="•"/>
            </a:pPr>
            <a:r>
              <a:rPr lang="en-US" sz="2000" dirty="0"/>
              <a:t>Dataset: Sentence classification – UCI Machine Learning repository</a:t>
            </a:r>
          </a:p>
          <a:p>
            <a:pPr marL="285750" indent="-285750">
              <a:buFont typeface="Arial" panose="020B0604020202020204" pitchFamily="34" charset="0"/>
              <a:buChar char="•"/>
            </a:pPr>
            <a:r>
              <a:rPr lang="en-US" sz="2000" dirty="0"/>
              <a:t>30 articles, 10 each from domains biology, ML and psychology selected</a:t>
            </a:r>
          </a:p>
          <a:p>
            <a:pPr marL="285750" indent="-285750">
              <a:buFont typeface="Arial" panose="020B0604020202020204" pitchFamily="34" charset="0"/>
              <a:buChar char="•"/>
            </a:pPr>
            <a:r>
              <a:rPr lang="en-US" sz="2000" dirty="0"/>
              <a:t>“tm” package used for preprocessing and corpus creation.</a:t>
            </a:r>
          </a:p>
          <a:p>
            <a:pPr marL="342900" indent="-342900">
              <a:buFont typeface="Arial" panose="020B0604020202020204" pitchFamily="34" charset="0"/>
              <a:buChar char="•"/>
            </a:pPr>
            <a:r>
              <a:rPr lang="en-US" sz="2000" dirty="0"/>
              <a:t>Basic preprocessing applied like removing punctuations, </a:t>
            </a:r>
            <a:r>
              <a:rPr lang="en-US" sz="2000" dirty="0" err="1"/>
              <a:t>stopwords</a:t>
            </a:r>
            <a:r>
              <a:rPr lang="en-US" sz="2000" dirty="0"/>
              <a:t>, numbers, commented lines etc.</a:t>
            </a:r>
          </a:p>
          <a:p>
            <a:pPr marL="342900" indent="-342900">
              <a:buFont typeface="Arial" panose="020B0604020202020204" pitchFamily="34" charset="0"/>
              <a:buChar char="•"/>
            </a:pPr>
            <a:r>
              <a:rPr lang="en-US" sz="2000" dirty="0"/>
              <a:t>Stemming to reduce words to base form</a:t>
            </a:r>
          </a:p>
          <a:p>
            <a:endParaRPr lang="en-US" dirty="0"/>
          </a:p>
        </p:txBody>
      </p:sp>
      <p:sp>
        <p:nvSpPr>
          <p:cNvPr id="13" name="Rectangle 12"/>
          <p:cNvSpPr/>
          <p:nvPr/>
        </p:nvSpPr>
        <p:spPr>
          <a:xfrm>
            <a:off x="6637513" y="261799"/>
            <a:ext cx="4611512" cy="1446550"/>
          </a:xfrm>
          <a:prstGeom prst="rect">
            <a:avLst/>
          </a:prstGeom>
          <a:solidFill>
            <a:schemeClr val="bg1">
              <a:lumMod val="85000"/>
            </a:schemeClr>
          </a:solidFill>
        </p:spPr>
        <p:txBody>
          <a:bodyPr wrap="square">
            <a:spAutoFit/>
          </a:bodyPr>
          <a:lstStyle/>
          <a:p>
            <a:r>
              <a:rPr lang="en-US" sz="1100" b="1" dirty="0">
                <a:solidFill>
                  <a:srgbClr val="0000FF"/>
                </a:solidFill>
                <a:latin typeface="Courier New" panose="02070309020205020404" pitchFamily="49" charset="0"/>
              </a:rPr>
              <a:t>library</a:t>
            </a:r>
            <a:r>
              <a:rPr lang="en-US" sz="1100" b="1" dirty="0">
                <a:solidFill>
                  <a:srgbClr val="687687"/>
                </a:solidFill>
                <a:latin typeface="Courier New" panose="02070309020205020404" pitchFamily="49" charset="0"/>
              </a:rPr>
              <a:t>(</a:t>
            </a:r>
            <a:r>
              <a:rPr lang="en-US" sz="1100" b="1" dirty="0">
                <a:solidFill>
                  <a:srgbClr val="000000"/>
                </a:solidFill>
                <a:latin typeface="Courier New" panose="02070309020205020404" pitchFamily="49" charset="0"/>
              </a:rPr>
              <a:t>tm</a:t>
            </a:r>
            <a:r>
              <a:rPr lang="en-US" sz="1100" b="1" dirty="0">
                <a:solidFill>
                  <a:srgbClr val="687687"/>
                </a:solidFill>
                <a:latin typeface="Courier New" panose="02070309020205020404" pitchFamily="49" charset="0"/>
              </a:rPr>
              <a:t>)</a:t>
            </a:r>
            <a:r>
              <a:rPr lang="en-US" sz="1100" b="1" dirty="0">
                <a:solidFill>
                  <a:srgbClr val="000000"/>
                </a:solidFill>
                <a:latin typeface="Courier New" panose="02070309020205020404" pitchFamily="49" charset="0"/>
              </a:rPr>
              <a:t> </a:t>
            </a:r>
          </a:p>
          <a:p>
            <a:r>
              <a:rPr lang="en-US" sz="1100" b="1" dirty="0">
                <a:solidFill>
                  <a:srgbClr val="0000FF"/>
                </a:solidFill>
                <a:latin typeface="Courier New" panose="02070309020205020404" pitchFamily="49" charset="0"/>
              </a:rPr>
              <a:t>library</a:t>
            </a:r>
            <a:r>
              <a:rPr lang="en-US" sz="1100" b="1" dirty="0">
                <a:solidFill>
                  <a:srgbClr val="687687"/>
                </a:solidFill>
                <a:latin typeface="Courier New" panose="02070309020205020404" pitchFamily="49" charset="0"/>
              </a:rPr>
              <a:t>(</a:t>
            </a:r>
            <a:r>
              <a:rPr lang="en-US" sz="1100" b="1" dirty="0" err="1">
                <a:solidFill>
                  <a:srgbClr val="000000"/>
                </a:solidFill>
                <a:latin typeface="Courier New" panose="02070309020205020404" pitchFamily="49" charset="0"/>
              </a:rPr>
              <a:t>topicmodels</a:t>
            </a:r>
            <a:r>
              <a:rPr lang="en-US" sz="1100" b="1" dirty="0">
                <a:solidFill>
                  <a:srgbClr val="687687"/>
                </a:solidFill>
                <a:latin typeface="Courier New" panose="02070309020205020404" pitchFamily="49" charset="0"/>
              </a:rPr>
              <a:t>)</a:t>
            </a:r>
            <a:r>
              <a:rPr lang="en-US" sz="1100" b="1" dirty="0">
                <a:solidFill>
                  <a:srgbClr val="000000"/>
                </a:solidFill>
                <a:latin typeface="Courier New" panose="02070309020205020404" pitchFamily="49" charset="0"/>
              </a:rPr>
              <a:t> </a:t>
            </a:r>
          </a:p>
          <a:p>
            <a:r>
              <a:rPr lang="en-US" sz="1100" b="1" dirty="0" err="1">
                <a:solidFill>
                  <a:srgbClr val="000000"/>
                </a:solidFill>
                <a:latin typeface="Courier New" panose="02070309020205020404" pitchFamily="49" charset="0"/>
              </a:rPr>
              <a:t>setwd</a:t>
            </a:r>
            <a:r>
              <a:rPr lang="en-US" sz="1100" b="1" dirty="0">
                <a:solidFill>
                  <a:srgbClr val="687687"/>
                </a:solidFill>
                <a:latin typeface="Courier New" panose="02070309020205020404" pitchFamily="49" charset="0"/>
              </a:rPr>
              <a:t>(</a:t>
            </a:r>
            <a:r>
              <a:rPr lang="en-US" sz="1100" b="1" dirty="0">
                <a:solidFill>
                  <a:srgbClr val="036A07"/>
                </a:solidFill>
                <a:latin typeface="Courier New" panose="02070309020205020404" pitchFamily="49" charset="0"/>
              </a:rPr>
              <a:t>"~/MSPA/CSC-529/project/corpus"</a:t>
            </a:r>
            <a:r>
              <a:rPr lang="en-US" sz="1100" b="1" dirty="0">
                <a:solidFill>
                  <a:srgbClr val="687687"/>
                </a:solidFill>
                <a:latin typeface="Courier New" panose="02070309020205020404" pitchFamily="49" charset="0"/>
              </a:rPr>
              <a:t>)</a:t>
            </a:r>
            <a:r>
              <a:rPr lang="en-US" sz="1100" b="1" dirty="0">
                <a:solidFill>
                  <a:srgbClr val="000000"/>
                </a:solidFill>
                <a:latin typeface="Courier New" panose="02070309020205020404" pitchFamily="49" charset="0"/>
              </a:rPr>
              <a:t> </a:t>
            </a:r>
          </a:p>
          <a:p>
            <a:r>
              <a:rPr lang="en-US" sz="1100" b="1" dirty="0">
                <a:solidFill>
                  <a:srgbClr val="000000"/>
                </a:solidFill>
                <a:latin typeface="Courier New" panose="02070309020205020404" pitchFamily="49" charset="0"/>
              </a:rPr>
              <a:t>filenames </a:t>
            </a:r>
            <a:r>
              <a:rPr lang="en-US" sz="1100" b="1" dirty="0">
                <a:solidFill>
                  <a:srgbClr val="687687"/>
                </a:solidFill>
                <a:latin typeface="Courier New" panose="02070309020205020404" pitchFamily="49" charset="0"/>
              </a:rPr>
              <a:t>&lt;-</a:t>
            </a:r>
            <a:r>
              <a:rPr lang="en-US" sz="1100" b="1" dirty="0">
                <a:solidFill>
                  <a:srgbClr val="000000"/>
                </a:solidFill>
                <a:latin typeface="Courier New" panose="02070309020205020404" pitchFamily="49" charset="0"/>
              </a:rPr>
              <a:t> </a:t>
            </a:r>
            <a:r>
              <a:rPr lang="en-US" sz="1100" b="1" dirty="0" err="1">
                <a:solidFill>
                  <a:srgbClr val="000000"/>
                </a:solidFill>
                <a:latin typeface="Courier New" panose="02070309020205020404" pitchFamily="49" charset="0"/>
              </a:rPr>
              <a:t>list.files</a:t>
            </a:r>
            <a:r>
              <a:rPr lang="en-US" sz="1100" b="1" dirty="0">
                <a:solidFill>
                  <a:srgbClr val="687687"/>
                </a:solidFill>
                <a:latin typeface="Courier New" panose="02070309020205020404" pitchFamily="49" charset="0"/>
              </a:rPr>
              <a:t>(</a:t>
            </a:r>
            <a:r>
              <a:rPr lang="en-US" sz="1100" b="1" dirty="0">
                <a:solidFill>
                  <a:srgbClr val="000000"/>
                </a:solidFill>
                <a:latin typeface="Courier New" panose="02070309020205020404" pitchFamily="49" charset="0"/>
              </a:rPr>
              <a:t>path</a:t>
            </a:r>
            <a:r>
              <a:rPr lang="en-US" sz="1100" b="1" dirty="0">
                <a:solidFill>
                  <a:srgbClr val="687687"/>
                </a:solidFill>
                <a:latin typeface="Courier New" panose="02070309020205020404" pitchFamily="49" charset="0"/>
              </a:rPr>
              <a:t>=</a:t>
            </a:r>
            <a:r>
              <a:rPr lang="en-US" sz="1100" b="1" dirty="0">
                <a:solidFill>
                  <a:srgbClr val="036A07"/>
                </a:solidFill>
                <a:latin typeface="Courier New" panose="02070309020205020404" pitchFamily="49" charset="0"/>
              </a:rPr>
              <a:t>"."</a:t>
            </a:r>
            <a:r>
              <a:rPr lang="en-US" sz="1100" b="1" dirty="0">
                <a:solidFill>
                  <a:srgbClr val="000000"/>
                </a:solidFill>
                <a:latin typeface="Courier New" panose="02070309020205020404" pitchFamily="49" charset="0"/>
              </a:rPr>
              <a:t>,</a:t>
            </a:r>
          </a:p>
          <a:p>
            <a:r>
              <a:rPr lang="en-US" sz="1100" b="1" dirty="0">
                <a:solidFill>
                  <a:srgbClr val="000000"/>
                </a:solidFill>
                <a:latin typeface="Courier New" panose="02070309020205020404" pitchFamily="49" charset="0"/>
              </a:rPr>
              <a:t>		pattern </a:t>
            </a:r>
            <a:r>
              <a:rPr lang="en-US" sz="1100" b="1" dirty="0">
                <a:solidFill>
                  <a:srgbClr val="687687"/>
                </a:solidFill>
                <a:latin typeface="Courier New" panose="02070309020205020404" pitchFamily="49" charset="0"/>
              </a:rPr>
              <a:t>=</a:t>
            </a:r>
            <a:r>
              <a:rPr lang="en-US" sz="1100" b="1" dirty="0">
                <a:solidFill>
                  <a:srgbClr val="000000"/>
                </a:solidFill>
                <a:latin typeface="Courier New" panose="02070309020205020404" pitchFamily="49" charset="0"/>
              </a:rPr>
              <a:t> </a:t>
            </a:r>
            <a:r>
              <a:rPr lang="en-US" sz="1100" b="1" dirty="0">
                <a:solidFill>
                  <a:srgbClr val="036A07"/>
                </a:solidFill>
                <a:latin typeface="Courier New" panose="02070309020205020404" pitchFamily="49" charset="0"/>
              </a:rPr>
              <a:t>"*.txt"</a:t>
            </a:r>
            <a:r>
              <a:rPr lang="en-US" sz="1100" b="1" dirty="0">
                <a:solidFill>
                  <a:srgbClr val="687687"/>
                </a:solidFill>
                <a:latin typeface="Courier New" panose="02070309020205020404" pitchFamily="49" charset="0"/>
              </a:rPr>
              <a:t>)</a:t>
            </a:r>
            <a:r>
              <a:rPr lang="en-US" sz="1100" b="1" dirty="0">
                <a:solidFill>
                  <a:srgbClr val="000000"/>
                </a:solidFill>
                <a:latin typeface="Courier New" panose="02070309020205020404" pitchFamily="49" charset="0"/>
              </a:rPr>
              <a:t> </a:t>
            </a:r>
          </a:p>
          <a:p>
            <a:r>
              <a:rPr lang="en-US" sz="1100" b="1" dirty="0">
                <a:solidFill>
                  <a:srgbClr val="4C886B"/>
                </a:solidFill>
                <a:latin typeface="Courier New" panose="02070309020205020404" pitchFamily="49" charset="0"/>
              </a:rPr>
              <a:t>#read lines from files</a:t>
            </a:r>
            <a:r>
              <a:rPr lang="en-US" sz="1100" b="1" dirty="0">
                <a:solidFill>
                  <a:srgbClr val="000000"/>
                </a:solidFill>
                <a:latin typeface="Courier New" panose="02070309020205020404" pitchFamily="49" charset="0"/>
              </a:rPr>
              <a:t> </a:t>
            </a:r>
          </a:p>
          <a:p>
            <a:r>
              <a:rPr lang="en-US" sz="1100" b="1" dirty="0" err="1">
                <a:solidFill>
                  <a:srgbClr val="000000"/>
                </a:solidFill>
                <a:latin typeface="Courier New" panose="02070309020205020404" pitchFamily="49" charset="0"/>
              </a:rPr>
              <a:t>filetext</a:t>
            </a:r>
            <a:r>
              <a:rPr lang="en-US" sz="1100" b="1" dirty="0">
                <a:solidFill>
                  <a:srgbClr val="687687"/>
                </a:solidFill>
                <a:latin typeface="Courier New" panose="02070309020205020404" pitchFamily="49" charset="0"/>
              </a:rPr>
              <a:t>&lt;-</a:t>
            </a:r>
            <a:r>
              <a:rPr lang="en-US" sz="1100" b="1" dirty="0">
                <a:solidFill>
                  <a:srgbClr val="000000"/>
                </a:solidFill>
                <a:latin typeface="Courier New" panose="02070309020205020404" pitchFamily="49" charset="0"/>
              </a:rPr>
              <a:t> </a:t>
            </a:r>
            <a:r>
              <a:rPr lang="en-US" sz="1100" b="1" dirty="0" err="1">
                <a:solidFill>
                  <a:srgbClr val="000000"/>
                </a:solidFill>
                <a:latin typeface="Courier New" panose="02070309020205020404" pitchFamily="49" charset="0"/>
              </a:rPr>
              <a:t>lapply</a:t>
            </a:r>
            <a:r>
              <a:rPr lang="en-US" sz="1100" b="1" dirty="0">
                <a:solidFill>
                  <a:srgbClr val="687687"/>
                </a:solidFill>
                <a:latin typeface="Courier New" panose="02070309020205020404" pitchFamily="49" charset="0"/>
              </a:rPr>
              <a:t>(</a:t>
            </a:r>
            <a:r>
              <a:rPr lang="en-US" sz="1100" b="1" dirty="0" err="1">
                <a:solidFill>
                  <a:srgbClr val="000000"/>
                </a:solidFill>
                <a:latin typeface="Courier New" panose="02070309020205020404" pitchFamily="49" charset="0"/>
              </a:rPr>
              <a:t>filenames,readLines</a:t>
            </a:r>
            <a:r>
              <a:rPr lang="en-US" sz="1100" b="1" dirty="0">
                <a:solidFill>
                  <a:srgbClr val="687687"/>
                </a:solidFill>
                <a:latin typeface="Courier New" panose="02070309020205020404" pitchFamily="49" charset="0"/>
              </a:rPr>
              <a:t>)</a:t>
            </a:r>
            <a:r>
              <a:rPr lang="en-US" sz="1100" b="1" dirty="0">
                <a:solidFill>
                  <a:srgbClr val="000000"/>
                </a:solidFill>
                <a:latin typeface="Courier New" panose="02070309020205020404" pitchFamily="49" charset="0"/>
              </a:rPr>
              <a:t> </a:t>
            </a:r>
          </a:p>
          <a:p>
            <a:r>
              <a:rPr lang="en-US" sz="1100" b="1" dirty="0" err="1">
                <a:solidFill>
                  <a:srgbClr val="000000"/>
                </a:solidFill>
                <a:latin typeface="Courier New" panose="02070309020205020404" pitchFamily="49" charset="0"/>
              </a:rPr>
              <a:t>myCorpus</a:t>
            </a:r>
            <a:r>
              <a:rPr lang="en-US" sz="1100" b="1" dirty="0">
                <a:solidFill>
                  <a:srgbClr val="687687"/>
                </a:solidFill>
                <a:latin typeface="Courier New" panose="02070309020205020404" pitchFamily="49" charset="0"/>
              </a:rPr>
              <a:t>&lt;-</a:t>
            </a:r>
            <a:r>
              <a:rPr lang="en-US" sz="1100" b="1" dirty="0">
                <a:solidFill>
                  <a:srgbClr val="000000"/>
                </a:solidFill>
                <a:latin typeface="Courier New" panose="02070309020205020404" pitchFamily="49" charset="0"/>
              </a:rPr>
              <a:t> Corpus</a:t>
            </a:r>
            <a:r>
              <a:rPr lang="en-US" sz="1100" b="1" dirty="0">
                <a:solidFill>
                  <a:srgbClr val="687687"/>
                </a:solidFill>
                <a:latin typeface="Courier New" panose="02070309020205020404" pitchFamily="49" charset="0"/>
              </a:rPr>
              <a:t>(</a:t>
            </a:r>
            <a:r>
              <a:rPr lang="en-US" sz="1100" b="1" dirty="0" err="1">
                <a:solidFill>
                  <a:srgbClr val="000000"/>
                </a:solidFill>
                <a:latin typeface="Courier New" panose="02070309020205020404" pitchFamily="49" charset="0"/>
              </a:rPr>
              <a:t>VectorSource</a:t>
            </a:r>
            <a:r>
              <a:rPr lang="en-US" sz="1100" b="1" dirty="0">
                <a:solidFill>
                  <a:srgbClr val="687687"/>
                </a:solidFill>
                <a:latin typeface="Courier New" panose="02070309020205020404" pitchFamily="49" charset="0"/>
              </a:rPr>
              <a:t>(</a:t>
            </a:r>
            <a:r>
              <a:rPr lang="en-US" sz="1100" b="1" dirty="0" err="1">
                <a:solidFill>
                  <a:srgbClr val="000000"/>
                </a:solidFill>
                <a:latin typeface="Courier New" panose="02070309020205020404" pitchFamily="49" charset="0"/>
              </a:rPr>
              <a:t>filetext</a:t>
            </a:r>
            <a:r>
              <a:rPr lang="en-US" sz="1100" b="1" dirty="0">
                <a:solidFill>
                  <a:srgbClr val="687687"/>
                </a:solidFill>
                <a:latin typeface="Courier New" panose="02070309020205020404" pitchFamily="49" charset="0"/>
              </a:rPr>
              <a:t>))</a:t>
            </a:r>
            <a:endParaRPr lang="en-US" sz="1100" b="1" dirty="0"/>
          </a:p>
        </p:txBody>
      </p:sp>
      <p:sp>
        <p:nvSpPr>
          <p:cNvPr id="14" name="TextBox 13"/>
          <p:cNvSpPr txBox="1"/>
          <p:nvPr/>
        </p:nvSpPr>
        <p:spPr>
          <a:xfrm>
            <a:off x="4090106" y="6778109"/>
            <a:ext cx="184731" cy="369332"/>
          </a:xfrm>
          <a:prstGeom prst="rect">
            <a:avLst/>
          </a:prstGeom>
          <a:noFill/>
          <a:ln>
            <a:solidFill>
              <a:schemeClr val="bg2"/>
            </a:solidFill>
          </a:ln>
        </p:spPr>
        <p:txBody>
          <a:bodyPr wrap="none" rtlCol="0" anchor="ctr" anchorCtr="1">
            <a:spAutoFit/>
          </a:bodyPr>
          <a:lstStyle/>
          <a:p>
            <a:endParaRPr lang="en-US" dirty="0"/>
          </a:p>
        </p:txBody>
      </p:sp>
      <p:sp>
        <p:nvSpPr>
          <p:cNvPr id="10" name="Rectangle 9"/>
          <p:cNvSpPr/>
          <p:nvPr/>
        </p:nvSpPr>
        <p:spPr>
          <a:xfrm>
            <a:off x="6637514" y="1709399"/>
            <a:ext cx="4611511" cy="4894602"/>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1">
            <a:schemeClr val="accent2"/>
          </a:lnRef>
          <a:fillRef idx="2">
            <a:schemeClr val="accent2"/>
          </a:fillRef>
          <a:effectRef idx="1">
            <a:schemeClr val="accent2"/>
          </a:effectRef>
          <a:fontRef idx="minor">
            <a:schemeClr val="dk1"/>
          </a:fontRef>
        </p:style>
        <p:txBody>
          <a:bodyPr rtlCol="0" anchor="ctr"/>
          <a:lstStyle/>
          <a:p>
            <a:r>
              <a:rPr lang="en-US" sz="1100" b="1" dirty="0" err="1">
                <a:solidFill>
                  <a:schemeClr val="accent5">
                    <a:lumMod val="75000"/>
                  </a:schemeClr>
                </a:solidFill>
                <a:cs typeface="Courier New" panose="02070309020205020404" pitchFamily="49" charset="0"/>
              </a:rPr>
              <a:t>removeComment</a:t>
            </a:r>
            <a:r>
              <a:rPr lang="en-US" sz="1100" b="1" dirty="0">
                <a:solidFill>
                  <a:schemeClr val="accent5">
                    <a:lumMod val="75000"/>
                  </a:schemeClr>
                </a:solidFill>
                <a:cs typeface="Courier New" panose="02070309020205020404" pitchFamily="49" charset="0"/>
              </a:rPr>
              <a:t> &lt;- function(x) </a:t>
            </a:r>
            <a:r>
              <a:rPr lang="en-US" sz="1100" b="1" dirty="0" err="1">
                <a:solidFill>
                  <a:schemeClr val="accent5">
                    <a:lumMod val="75000"/>
                  </a:schemeClr>
                </a:solidFill>
                <a:cs typeface="Courier New" panose="02070309020205020404" pitchFamily="49" charset="0"/>
              </a:rPr>
              <a:t>gsub</a:t>
            </a:r>
            <a:r>
              <a:rPr lang="en-US" sz="1100" b="1" dirty="0">
                <a:solidFill>
                  <a:schemeClr val="accent5">
                    <a:lumMod val="75000"/>
                  </a:schemeClr>
                </a:solidFill>
                <a:cs typeface="Courier New" panose="02070309020205020404" pitchFamily="49" charset="0"/>
              </a:rPr>
              <a:t>('### (</a:t>
            </a:r>
            <a:r>
              <a:rPr lang="en-US" sz="1100" b="1" dirty="0" err="1">
                <a:solidFill>
                  <a:schemeClr val="accent5">
                    <a:lumMod val="75000"/>
                  </a:schemeClr>
                </a:solidFill>
                <a:cs typeface="Courier New" panose="02070309020205020404" pitchFamily="49" charset="0"/>
              </a:rPr>
              <a:t>abstract|introduction</a:t>
            </a:r>
            <a:r>
              <a:rPr lang="en-US" sz="1100" b="1" dirty="0">
                <a:solidFill>
                  <a:schemeClr val="accent5">
                    <a:lumMod val="75000"/>
                  </a:schemeClr>
                </a:solidFill>
                <a:cs typeface="Courier New" panose="02070309020205020404" pitchFamily="49" charset="0"/>
              </a:rPr>
              <a:t>) ###','',x)</a:t>
            </a:r>
          </a:p>
          <a:p>
            <a:r>
              <a:rPr lang="en-US" sz="1100" b="1" dirty="0" err="1">
                <a:solidFill>
                  <a:schemeClr val="accent5">
                    <a:lumMod val="75000"/>
                  </a:schemeClr>
                </a:solidFill>
                <a:cs typeface="Courier New" panose="02070309020205020404" pitchFamily="49" charset="0"/>
              </a:rPr>
              <a:t>myCorpus</a:t>
            </a:r>
            <a:r>
              <a:rPr lang="en-US" sz="1100" b="1" dirty="0">
                <a:solidFill>
                  <a:schemeClr val="accent5">
                    <a:lumMod val="75000"/>
                  </a:schemeClr>
                </a:solidFill>
                <a:cs typeface="Courier New" panose="02070309020205020404" pitchFamily="49" charset="0"/>
              </a:rPr>
              <a:t> &lt;- </a:t>
            </a:r>
            <a:r>
              <a:rPr lang="en-US" sz="1100" b="1" dirty="0" err="1">
                <a:solidFill>
                  <a:schemeClr val="accent5">
                    <a:lumMod val="75000"/>
                  </a:schemeClr>
                </a:solidFill>
                <a:cs typeface="Courier New" panose="02070309020205020404" pitchFamily="49" charset="0"/>
              </a:rPr>
              <a:t>tm_map</a:t>
            </a:r>
            <a:r>
              <a:rPr lang="en-US" sz="1100" b="1" dirty="0">
                <a:solidFill>
                  <a:schemeClr val="accent5">
                    <a:lumMod val="75000"/>
                  </a:schemeClr>
                </a:solidFill>
                <a:cs typeface="Courier New" panose="02070309020205020404" pitchFamily="49" charset="0"/>
              </a:rPr>
              <a:t>(</a:t>
            </a:r>
            <a:r>
              <a:rPr lang="en-US" sz="1100" b="1" dirty="0" err="1">
                <a:solidFill>
                  <a:schemeClr val="accent5">
                    <a:lumMod val="75000"/>
                  </a:schemeClr>
                </a:solidFill>
                <a:cs typeface="Courier New" panose="02070309020205020404" pitchFamily="49" charset="0"/>
              </a:rPr>
              <a:t>myCorpus</a:t>
            </a:r>
            <a:r>
              <a:rPr lang="en-US" sz="1100" b="1" dirty="0">
                <a:solidFill>
                  <a:schemeClr val="accent5">
                    <a:lumMod val="75000"/>
                  </a:schemeClr>
                </a:solidFill>
                <a:cs typeface="Courier New" panose="02070309020205020404" pitchFamily="49" charset="0"/>
              </a:rPr>
              <a:t>, 	</a:t>
            </a:r>
            <a:r>
              <a:rPr lang="en-US" sz="1100" b="1" dirty="0" err="1">
                <a:solidFill>
                  <a:schemeClr val="accent5">
                    <a:lumMod val="75000"/>
                  </a:schemeClr>
                </a:solidFill>
                <a:cs typeface="Courier New" panose="02070309020205020404" pitchFamily="49" charset="0"/>
              </a:rPr>
              <a:t>content_transformer</a:t>
            </a:r>
            <a:r>
              <a:rPr lang="en-US" sz="1100" b="1" dirty="0">
                <a:solidFill>
                  <a:schemeClr val="accent5">
                    <a:lumMod val="75000"/>
                  </a:schemeClr>
                </a:solidFill>
                <a:cs typeface="Courier New" panose="02070309020205020404" pitchFamily="49" charset="0"/>
              </a:rPr>
              <a:t>(</a:t>
            </a:r>
            <a:r>
              <a:rPr lang="en-US" sz="1100" b="1" dirty="0" err="1">
                <a:solidFill>
                  <a:schemeClr val="accent5">
                    <a:lumMod val="75000"/>
                  </a:schemeClr>
                </a:solidFill>
                <a:cs typeface="Courier New" panose="02070309020205020404" pitchFamily="49" charset="0"/>
              </a:rPr>
              <a:t>removeComment</a:t>
            </a:r>
            <a:r>
              <a:rPr lang="en-US" sz="1100" b="1" dirty="0">
                <a:solidFill>
                  <a:schemeClr val="accent5">
                    <a:lumMod val="75000"/>
                  </a:schemeClr>
                </a:solidFill>
                <a:cs typeface="Courier New" panose="02070309020205020404" pitchFamily="49" charset="0"/>
              </a:rPr>
              <a:t>))</a:t>
            </a:r>
          </a:p>
          <a:p>
            <a:r>
              <a:rPr lang="en-US" sz="1100" b="1" dirty="0" err="1">
                <a:solidFill>
                  <a:schemeClr val="accent5">
                    <a:lumMod val="75000"/>
                  </a:schemeClr>
                </a:solidFill>
                <a:cs typeface="Courier New" panose="02070309020205020404" pitchFamily="49" charset="0"/>
              </a:rPr>
              <a:t>removePH</a:t>
            </a:r>
            <a:r>
              <a:rPr lang="en-US" sz="1100" b="1" dirty="0">
                <a:solidFill>
                  <a:schemeClr val="accent5">
                    <a:lumMod val="75000"/>
                  </a:schemeClr>
                </a:solidFill>
                <a:cs typeface="Courier New" panose="02070309020205020404" pitchFamily="49" charset="0"/>
              </a:rPr>
              <a:t> &lt;- function(x) </a:t>
            </a:r>
            <a:r>
              <a:rPr lang="en-US" sz="1100" b="1" dirty="0" err="1">
                <a:solidFill>
                  <a:schemeClr val="accent5">
                    <a:lumMod val="75000"/>
                  </a:schemeClr>
                </a:solidFill>
                <a:cs typeface="Courier New" panose="02070309020205020404" pitchFamily="49" charset="0"/>
              </a:rPr>
              <a:t>gsub</a:t>
            </a:r>
            <a:r>
              <a:rPr lang="en-US" sz="1100" b="1" dirty="0">
                <a:solidFill>
                  <a:schemeClr val="accent5">
                    <a:lumMod val="75000"/>
                  </a:schemeClr>
                </a:solidFill>
                <a:cs typeface="Courier New" panose="02070309020205020404" pitchFamily="49" charset="0"/>
              </a:rPr>
              <a:t>('(CITATION|NUMBER|SYMBOL)','',x)</a:t>
            </a:r>
          </a:p>
          <a:p>
            <a:r>
              <a:rPr lang="en-US" sz="1100" b="1" dirty="0" err="1">
                <a:solidFill>
                  <a:schemeClr val="accent5">
                    <a:lumMod val="75000"/>
                  </a:schemeClr>
                </a:solidFill>
                <a:cs typeface="Courier New" panose="02070309020205020404" pitchFamily="49" charset="0"/>
              </a:rPr>
              <a:t>myCorpus</a:t>
            </a:r>
            <a:r>
              <a:rPr lang="en-US" sz="1100" b="1" dirty="0">
                <a:solidFill>
                  <a:schemeClr val="accent5">
                    <a:lumMod val="75000"/>
                  </a:schemeClr>
                </a:solidFill>
                <a:cs typeface="Courier New" panose="02070309020205020404" pitchFamily="49" charset="0"/>
              </a:rPr>
              <a:t> &lt;- </a:t>
            </a:r>
            <a:r>
              <a:rPr lang="en-US" sz="1100" b="1" dirty="0" err="1">
                <a:solidFill>
                  <a:schemeClr val="accent5">
                    <a:lumMod val="75000"/>
                  </a:schemeClr>
                </a:solidFill>
                <a:cs typeface="Courier New" panose="02070309020205020404" pitchFamily="49" charset="0"/>
              </a:rPr>
              <a:t>tm_map</a:t>
            </a:r>
            <a:r>
              <a:rPr lang="en-US" sz="1100" b="1" dirty="0">
                <a:solidFill>
                  <a:schemeClr val="accent5">
                    <a:lumMod val="75000"/>
                  </a:schemeClr>
                </a:solidFill>
                <a:cs typeface="Courier New" panose="02070309020205020404" pitchFamily="49" charset="0"/>
              </a:rPr>
              <a:t>(</a:t>
            </a:r>
            <a:r>
              <a:rPr lang="en-US" sz="1100" b="1" dirty="0" err="1">
                <a:solidFill>
                  <a:schemeClr val="accent5">
                    <a:lumMod val="75000"/>
                  </a:schemeClr>
                </a:solidFill>
                <a:cs typeface="Courier New" panose="02070309020205020404" pitchFamily="49" charset="0"/>
              </a:rPr>
              <a:t>myCorpus,content_transformer</a:t>
            </a:r>
            <a:r>
              <a:rPr lang="en-US" sz="1100" b="1" dirty="0">
                <a:solidFill>
                  <a:schemeClr val="accent5">
                    <a:lumMod val="75000"/>
                  </a:schemeClr>
                </a:solidFill>
                <a:cs typeface="Courier New" panose="02070309020205020404" pitchFamily="49" charset="0"/>
              </a:rPr>
              <a:t>(</a:t>
            </a:r>
            <a:r>
              <a:rPr lang="en-US" sz="1100" b="1" dirty="0" err="1">
                <a:solidFill>
                  <a:schemeClr val="accent5">
                    <a:lumMod val="75000"/>
                  </a:schemeClr>
                </a:solidFill>
                <a:cs typeface="Courier New" panose="02070309020205020404" pitchFamily="49" charset="0"/>
              </a:rPr>
              <a:t>removePH</a:t>
            </a:r>
            <a:r>
              <a:rPr lang="en-US" sz="1100" b="1" dirty="0">
                <a:solidFill>
                  <a:schemeClr val="accent5">
                    <a:lumMod val="75000"/>
                  </a:schemeClr>
                </a:solidFill>
                <a:cs typeface="Courier New" panose="02070309020205020404" pitchFamily="49" charset="0"/>
              </a:rPr>
              <a:t>))</a:t>
            </a:r>
          </a:p>
          <a:p>
            <a:r>
              <a:rPr lang="en-US" sz="1100" b="1" dirty="0" err="1">
                <a:solidFill>
                  <a:schemeClr val="accent5">
                    <a:lumMod val="75000"/>
                  </a:schemeClr>
                </a:solidFill>
                <a:cs typeface="Courier New" panose="02070309020205020404" pitchFamily="49" charset="0"/>
              </a:rPr>
              <a:t>myCorpus</a:t>
            </a:r>
            <a:r>
              <a:rPr lang="en-US" sz="1100" b="1" dirty="0">
                <a:solidFill>
                  <a:schemeClr val="accent5">
                    <a:lumMod val="75000"/>
                  </a:schemeClr>
                </a:solidFill>
                <a:cs typeface="Courier New" panose="02070309020205020404" pitchFamily="49" charset="0"/>
              </a:rPr>
              <a:t> &lt;- </a:t>
            </a:r>
            <a:r>
              <a:rPr lang="en-US" sz="1100" b="1" dirty="0" err="1">
                <a:solidFill>
                  <a:schemeClr val="accent5">
                    <a:lumMod val="75000"/>
                  </a:schemeClr>
                </a:solidFill>
                <a:cs typeface="Courier New" panose="02070309020205020404" pitchFamily="49" charset="0"/>
              </a:rPr>
              <a:t>tm_map</a:t>
            </a:r>
            <a:r>
              <a:rPr lang="en-US" sz="1100" b="1" dirty="0">
                <a:solidFill>
                  <a:schemeClr val="accent5">
                    <a:lumMod val="75000"/>
                  </a:schemeClr>
                </a:solidFill>
                <a:cs typeface="Courier New" panose="02070309020205020404" pitchFamily="49" charset="0"/>
              </a:rPr>
              <a:t>(</a:t>
            </a:r>
            <a:r>
              <a:rPr lang="en-US" sz="1100" b="1" dirty="0" err="1">
                <a:solidFill>
                  <a:schemeClr val="accent5">
                    <a:lumMod val="75000"/>
                  </a:schemeClr>
                </a:solidFill>
                <a:cs typeface="Courier New" panose="02070309020205020404" pitchFamily="49" charset="0"/>
              </a:rPr>
              <a:t>myCorpus</a:t>
            </a:r>
            <a:r>
              <a:rPr lang="en-US" sz="1100" b="1" dirty="0">
                <a:solidFill>
                  <a:schemeClr val="accent5">
                    <a:lumMod val="75000"/>
                  </a:schemeClr>
                </a:solidFill>
                <a:cs typeface="Courier New" panose="02070309020205020404" pitchFamily="49" charset="0"/>
              </a:rPr>
              <a:t>, 	</a:t>
            </a:r>
            <a:r>
              <a:rPr lang="en-US" sz="1100" b="1" dirty="0" err="1">
                <a:solidFill>
                  <a:schemeClr val="accent5">
                    <a:lumMod val="75000"/>
                  </a:schemeClr>
                </a:solidFill>
                <a:cs typeface="Courier New" panose="02070309020205020404" pitchFamily="49" charset="0"/>
              </a:rPr>
              <a:t>content_transformer</a:t>
            </a:r>
            <a:r>
              <a:rPr lang="en-US" sz="1100" b="1" dirty="0">
                <a:solidFill>
                  <a:schemeClr val="accent5">
                    <a:lumMod val="75000"/>
                  </a:schemeClr>
                </a:solidFill>
                <a:cs typeface="Courier New" panose="02070309020205020404" pitchFamily="49" charset="0"/>
              </a:rPr>
              <a:t>(</a:t>
            </a:r>
            <a:r>
              <a:rPr lang="en-US" sz="1100" b="1" dirty="0" err="1">
                <a:solidFill>
                  <a:schemeClr val="accent5">
                    <a:lumMod val="75000"/>
                  </a:schemeClr>
                </a:solidFill>
                <a:cs typeface="Courier New" panose="02070309020205020404" pitchFamily="49" charset="0"/>
              </a:rPr>
              <a:t>removePunctuation</a:t>
            </a:r>
            <a:r>
              <a:rPr lang="en-US" sz="1100" b="1" dirty="0">
                <a:solidFill>
                  <a:schemeClr val="accent5">
                    <a:lumMod val="75000"/>
                  </a:schemeClr>
                </a:solidFill>
                <a:cs typeface="Courier New" panose="02070309020205020404" pitchFamily="49" charset="0"/>
              </a:rPr>
              <a:t>))</a:t>
            </a:r>
          </a:p>
          <a:p>
            <a:r>
              <a:rPr lang="en-US" sz="1100" b="1" dirty="0" err="1">
                <a:solidFill>
                  <a:schemeClr val="accent5">
                    <a:lumMod val="75000"/>
                  </a:schemeClr>
                </a:solidFill>
                <a:cs typeface="Courier New" panose="02070309020205020404" pitchFamily="49" charset="0"/>
              </a:rPr>
              <a:t>myCorpus</a:t>
            </a:r>
            <a:r>
              <a:rPr lang="en-US" sz="1100" b="1" dirty="0">
                <a:solidFill>
                  <a:schemeClr val="accent5">
                    <a:lumMod val="75000"/>
                  </a:schemeClr>
                </a:solidFill>
                <a:cs typeface="Courier New" panose="02070309020205020404" pitchFamily="49" charset="0"/>
              </a:rPr>
              <a:t> &lt;- </a:t>
            </a:r>
            <a:r>
              <a:rPr lang="en-US" sz="1100" b="1" dirty="0" err="1">
                <a:solidFill>
                  <a:schemeClr val="accent5">
                    <a:lumMod val="75000"/>
                  </a:schemeClr>
                </a:solidFill>
                <a:cs typeface="Courier New" panose="02070309020205020404" pitchFamily="49" charset="0"/>
              </a:rPr>
              <a:t>tm_map</a:t>
            </a:r>
            <a:r>
              <a:rPr lang="en-US" sz="1100" b="1" dirty="0">
                <a:solidFill>
                  <a:schemeClr val="accent5">
                    <a:lumMod val="75000"/>
                  </a:schemeClr>
                </a:solidFill>
                <a:cs typeface="Courier New" panose="02070309020205020404" pitchFamily="49" charset="0"/>
              </a:rPr>
              <a:t>(</a:t>
            </a:r>
            <a:r>
              <a:rPr lang="en-US" sz="1100" b="1" dirty="0" err="1">
                <a:solidFill>
                  <a:schemeClr val="accent5">
                    <a:lumMod val="75000"/>
                  </a:schemeClr>
                </a:solidFill>
                <a:cs typeface="Courier New" panose="02070309020205020404" pitchFamily="49" charset="0"/>
              </a:rPr>
              <a:t>myCorpus,content_transformer</a:t>
            </a:r>
            <a:r>
              <a:rPr lang="en-US" sz="1100" b="1" dirty="0">
                <a:solidFill>
                  <a:schemeClr val="accent5">
                    <a:lumMod val="75000"/>
                  </a:schemeClr>
                </a:solidFill>
                <a:cs typeface="Courier New" panose="02070309020205020404" pitchFamily="49" charset="0"/>
              </a:rPr>
              <a:t>(</a:t>
            </a:r>
            <a:r>
              <a:rPr lang="en-US" sz="1100" b="1" dirty="0" err="1">
                <a:solidFill>
                  <a:schemeClr val="accent5">
                    <a:lumMod val="75000"/>
                  </a:schemeClr>
                </a:solidFill>
                <a:cs typeface="Courier New" panose="02070309020205020404" pitchFamily="49" charset="0"/>
              </a:rPr>
              <a:t>tolower</a:t>
            </a:r>
            <a:r>
              <a:rPr lang="en-US" sz="1100" b="1" dirty="0">
                <a:solidFill>
                  <a:schemeClr val="accent5">
                    <a:lumMod val="75000"/>
                  </a:schemeClr>
                </a:solidFill>
                <a:cs typeface="Courier New" panose="02070309020205020404" pitchFamily="49" charset="0"/>
              </a:rPr>
              <a:t>))</a:t>
            </a:r>
          </a:p>
          <a:p>
            <a:r>
              <a:rPr lang="en-US" sz="1100" b="1" dirty="0" err="1">
                <a:solidFill>
                  <a:schemeClr val="accent5">
                    <a:lumMod val="75000"/>
                  </a:schemeClr>
                </a:solidFill>
                <a:cs typeface="Courier New" panose="02070309020205020404" pitchFamily="49" charset="0"/>
              </a:rPr>
              <a:t>myCorpus</a:t>
            </a:r>
            <a:r>
              <a:rPr lang="en-US" sz="1100" b="1" dirty="0">
                <a:solidFill>
                  <a:schemeClr val="accent5">
                    <a:lumMod val="75000"/>
                  </a:schemeClr>
                </a:solidFill>
                <a:cs typeface="Courier New" panose="02070309020205020404" pitchFamily="49" charset="0"/>
              </a:rPr>
              <a:t> &lt;- </a:t>
            </a:r>
            <a:r>
              <a:rPr lang="en-US" sz="1100" b="1" dirty="0" err="1">
                <a:solidFill>
                  <a:schemeClr val="accent5">
                    <a:lumMod val="75000"/>
                  </a:schemeClr>
                </a:solidFill>
                <a:cs typeface="Courier New" panose="02070309020205020404" pitchFamily="49" charset="0"/>
              </a:rPr>
              <a:t>tm_map</a:t>
            </a:r>
            <a:r>
              <a:rPr lang="en-US" sz="1100" b="1" dirty="0">
                <a:solidFill>
                  <a:schemeClr val="accent5">
                    <a:lumMod val="75000"/>
                  </a:schemeClr>
                </a:solidFill>
                <a:cs typeface="Courier New" panose="02070309020205020404" pitchFamily="49" charset="0"/>
              </a:rPr>
              <a:t>(</a:t>
            </a:r>
            <a:r>
              <a:rPr lang="en-US" sz="1100" b="1" dirty="0" err="1">
                <a:solidFill>
                  <a:schemeClr val="accent5">
                    <a:lumMod val="75000"/>
                  </a:schemeClr>
                </a:solidFill>
                <a:cs typeface="Courier New" panose="02070309020205020404" pitchFamily="49" charset="0"/>
              </a:rPr>
              <a:t>myCorpus</a:t>
            </a:r>
            <a:r>
              <a:rPr lang="en-US" sz="1100" b="1" dirty="0">
                <a:solidFill>
                  <a:schemeClr val="accent5">
                    <a:lumMod val="75000"/>
                  </a:schemeClr>
                </a:solidFill>
                <a:cs typeface="Courier New" panose="02070309020205020404" pitchFamily="49" charset="0"/>
              </a:rPr>
              <a:t>, 	</a:t>
            </a:r>
            <a:r>
              <a:rPr lang="en-US" sz="1100" b="1" dirty="0" err="1">
                <a:solidFill>
                  <a:schemeClr val="accent5">
                    <a:lumMod val="75000"/>
                  </a:schemeClr>
                </a:solidFill>
                <a:cs typeface="Courier New" panose="02070309020205020404" pitchFamily="49" charset="0"/>
              </a:rPr>
              <a:t>content_transformer</a:t>
            </a:r>
            <a:r>
              <a:rPr lang="en-US" sz="1100" b="1" dirty="0">
                <a:solidFill>
                  <a:schemeClr val="accent5">
                    <a:lumMod val="75000"/>
                  </a:schemeClr>
                </a:solidFill>
                <a:cs typeface="Courier New" panose="02070309020205020404" pitchFamily="49" charset="0"/>
              </a:rPr>
              <a:t>(</a:t>
            </a:r>
            <a:r>
              <a:rPr lang="en-US" sz="1100" b="1" dirty="0" err="1">
                <a:solidFill>
                  <a:schemeClr val="accent5">
                    <a:lumMod val="75000"/>
                  </a:schemeClr>
                </a:solidFill>
                <a:cs typeface="Courier New" panose="02070309020205020404" pitchFamily="49" charset="0"/>
              </a:rPr>
              <a:t>removeNumbers</a:t>
            </a:r>
            <a:r>
              <a:rPr lang="en-US" sz="1100" b="1" dirty="0">
                <a:solidFill>
                  <a:schemeClr val="accent5">
                    <a:lumMod val="75000"/>
                  </a:schemeClr>
                </a:solidFill>
                <a:cs typeface="Courier New" panose="02070309020205020404" pitchFamily="49" charset="0"/>
              </a:rPr>
              <a:t>))</a:t>
            </a:r>
          </a:p>
          <a:p>
            <a:endParaRPr lang="en-US" sz="1100" b="1" dirty="0">
              <a:solidFill>
                <a:schemeClr val="accent5">
                  <a:lumMod val="75000"/>
                </a:schemeClr>
              </a:solidFill>
              <a:cs typeface="Courier New" panose="02070309020205020404" pitchFamily="49" charset="0"/>
            </a:endParaRPr>
          </a:p>
          <a:p>
            <a:r>
              <a:rPr lang="en-US" sz="1100" b="1" dirty="0" err="1">
                <a:solidFill>
                  <a:schemeClr val="accent5">
                    <a:lumMod val="75000"/>
                  </a:schemeClr>
                </a:solidFill>
                <a:cs typeface="Courier New" panose="02070309020205020404" pitchFamily="49" charset="0"/>
              </a:rPr>
              <a:t>toSpace</a:t>
            </a:r>
            <a:r>
              <a:rPr lang="en-US" sz="1100" b="1" dirty="0">
                <a:solidFill>
                  <a:schemeClr val="accent5">
                    <a:lumMod val="75000"/>
                  </a:schemeClr>
                </a:solidFill>
                <a:cs typeface="Courier New" panose="02070309020205020404" pitchFamily="49" charset="0"/>
              </a:rPr>
              <a:t> &lt;- </a:t>
            </a:r>
            <a:r>
              <a:rPr lang="en-US" sz="1100" b="1" dirty="0" err="1">
                <a:solidFill>
                  <a:schemeClr val="accent5">
                    <a:lumMod val="75000"/>
                  </a:schemeClr>
                </a:solidFill>
                <a:cs typeface="Courier New" panose="02070309020205020404" pitchFamily="49" charset="0"/>
              </a:rPr>
              <a:t>content_transformer</a:t>
            </a:r>
            <a:r>
              <a:rPr lang="en-US" sz="1100" b="1" dirty="0">
                <a:solidFill>
                  <a:schemeClr val="accent5">
                    <a:lumMod val="75000"/>
                  </a:schemeClr>
                </a:solidFill>
                <a:cs typeface="Courier New" panose="02070309020205020404" pitchFamily="49" charset="0"/>
              </a:rPr>
              <a:t>(function(x, pattern) { return (</a:t>
            </a:r>
            <a:r>
              <a:rPr lang="en-US" sz="1100" b="1" dirty="0" err="1">
                <a:solidFill>
                  <a:schemeClr val="accent5">
                    <a:lumMod val="75000"/>
                  </a:schemeClr>
                </a:solidFill>
                <a:cs typeface="Courier New" panose="02070309020205020404" pitchFamily="49" charset="0"/>
              </a:rPr>
              <a:t>gsub</a:t>
            </a:r>
            <a:r>
              <a:rPr lang="en-US" sz="1100" b="1" dirty="0">
                <a:solidFill>
                  <a:schemeClr val="accent5">
                    <a:lumMod val="75000"/>
                  </a:schemeClr>
                </a:solidFill>
                <a:cs typeface="Courier New" panose="02070309020205020404" pitchFamily="49" charset="0"/>
              </a:rPr>
              <a:t>(pattern, " ", x))})</a:t>
            </a:r>
          </a:p>
          <a:p>
            <a:r>
              <a:rPr lang="en-US" sz="1100" b="1" dirty="0" err="1">
                <a:solidFill>
                  <a:schemeClr val="accent5">
                    <a:lumMod val="75000"/>
                  </a:schemeClr>
                </a:solidFill>
                <a:cs typeface="Courier New" panose="02070309020205020404" pitchFamily="49" charset="0"/>
              </a:rPr>
              <a:t>myCorpus</a:t>
            </a:r>
            <a:r>
              <a:rPr lang="en-US" sz="1100" b="1" dirty="0">
                <a:solidFill>
                  <a:schemeClr val="accent5">
                    <a:lumMod val="75000"/>
                  </a:schemeClr>
                </a:solidFill>
                <a:cs typeface="Courier New" panose="02070309020205020404" pitchFamily="49" charset="0"/>
              </a:rPr>
              <a:t> &lt;- </a:t>
            </a:r>
            <a:r>
              <a:rPr lang="en-US" sz="1100" b="1" dirty="0" err="1">
                <a:solidFill>
                  <a:schemeClr val="accent5">
                    <a:lumMod val="75000"/>
                  </a:schemeClr>
                </a:solidFill>
                <a:cs typeface="Courier New" panose="02070309020205020404" pitchFamily="49" charset="0"/>
              </a:rPr>
              <a:t>tm_map</a:t>
            </a:r>
            <a:r>
              <a:rPr lang="en-US" sz="1100" b="1" dirty="0">
                <a:solidFill>
                  <a:schemeClr val="accent5">
                    <a:lumMod val="75000"/>
                  </a:schemeClr>
                </a:solidFill>
                <a:cs typeface="Courier New" panose="02070309020205020404" pitchFamily="49" charset="0"/>
              </a:rPr>
              <a:t>(</a:t>
            </a:r>
            <a:r>
              <a:rPr lang="en-US" sz="1100" b="1" dirty="0" err="1">
                <a:solidFill>
                  <a:schemeClr val="accent5">
                    <a:lumMod val="75000"/>
                  </a:schemeClr>
                </a:solidFill>
                <a:cs typeface="Courier New" panose="02070309020205020404" pitchFamily="49" charset="0"/>
              </a:rPr>
              <a:t>myCorpus,toSpace</a:t>
            </a:r>
            <a:r>
              <a:rPr lang="en-US" sz="1100" b="1" dirty="0">
                <a:solidFill>
                  <a:schemeClr val="accent5">
                    <a:lumMod val="75000"/>
                  </a:schemeClr>
                </a:solidFill>
                <a:cs typeface="Courier New" panose="02070309020205020404" pitchFamily="49" charset="0"/>
              </a:rPr>
              <a:t>,"\\\n")</a:t>
            </a:r>
          </a:p>
          <a:p>
            <a:endParaRPr lang="en-US" sz="1100" b="1" dirty="0">
              <a:solidFill>
                <a:schemeClr val="accent5">
                  <a:lumMod val="75000"/>
                </a:schemeClr>
              </a:solidFill>
              <a:cs typeface="Courier New" panose="02070309020205020404" pitchFamily="49" charset="0"/>
            </a:endParaRPr>
          </a:p>
          <a:p>
            <a:r>
              <a:rPr lang="en-US" sz="1100" b="1" dirty="0">
                <a:solidFill>
                  <a:schemeClr val="accent5">
                    <a:lumMod val="75000"/>
                  </a:schemeClr>
                </a:solidFill>
                <a:cs typeface="Courier New" panose="02070309020205020404" pitchFamily="49" charset="0"/>
              </a:rPr>
              <a:t>#</a:t>
            </a:r>
            <a:r>
              <a:rPr lang="en-US" sz="1100" b="1" dirty="0" err="1">
                <a:solidFill>
                  <a:schemeClr val="accent5">
                    <a:lumMod val="75000"/>
                  </a:schemeClr>
                </a:solidFill>
                <a:cs typeface="Courier New" panose="02070309020205020404" pitchFamily="49" charset="0"/>
              </a:rPr>
              <a:t>myCorpus</a:t>
            </a:r>
            <a:r>
              <a:rPr lang="en-US" sz="1100" b="1" dirty="0">
                <a:solidFill>
                  <a:schemeClr val="accent5">
                    <a:lumMod val="75000"/>
                  </a:schemeClr>
                </a:solidFill>
                <a:cs typeface="Courier New" panose="02070309020205020404" pitchFamily="49" charset="0"/>
              </a:rPr>
              <a:t> &lt;- </a:t>
            </a:r>
            <a:r>
              <a:rPr lang="en-US" sz="1100" b="1" dirty="0" err="1">
                <a:solidFill>
                  <a:schemeClr val="accent5">
                    <a:lumMod val="75000"/>
                  </a:schemeClr>
                </a:solidFill>
                <a:cs typeface="Courier New" panose="02070309020205020404" pitchFamily="49" charset="0"/>
              </a:rPr>
              <a:t>tm_map</a:t>
            </a:r>
            <a:r>
              <a:rPr lang="en-US" sz="1100" b="1" dirty="0">
                <a:solidFill>
                  <a:schemeClr val="accent5">
                    <a:lumMod val="75000"/>
                  </a:schemeClr>
                </a:solidFill>
                <a:cs typeface="Courier New" panose="02070309020205020404" pitchFamily="49" charset="0"/>
              </a:rPr>
              <a:t>(</a:t>
            </a:r>
            <a:r>
              <a:rPr lang="en-US" sz="1100" b="1" dirty="0" err="1">
                <a:solidFill>
                  <a:schemeClr val="accent5">
                    <a:lumMod val="75000"/>
                  </a:schemeClr>
                </a:solidFill>
                <a:cs typeface="Courier New" panose="02070309020205020404" pitchFamily="49" charset="0"/>
              </a:rPr>
              <a:t>myCorpus</a:t>
            </a:r>
            <a:r>
              <a:rPr lang="en-US" sz="1100" b="1" dirty="0">
                <a:solidFill>
                  <a:schemeClr val="accent5">
                    <a:lumMod val="75000"/>
                  </a:schemeClr>
                </a:solidFill>
                <a:cs typeface="Courier New" panose="02070309020205020404" pitchFamily="49" charset="0"/>
              </a:rPr>
              <a:t>, </a:t>
            </a:r>
            <a:r>
              <a:rPr lang="en-US" sz="1100" b="1" dirty="0" err="1">
                <a:solidFill>
                  <a:schemeClr val="accent5">
                    <a:lumMod val="75000"/>
                  </a:schemeClr>
                </a:solidFill>
                <a:cs typeface="Courier New" panose="02070309020205020404" pitchFamily="49" charset="0"/>
              </a:rPr>
              <a:t>removeWords</a:t>
            </a:r>
            <a:r>
              <a:rPr lang="en-US" sz="1100" b="1" dirty="0">
                <a:solidFill>
                  <a:schemeClr val="accent5">
                    <a:lumMod val="75000"/>
                  </a:schemeClr>
                </a:solidFill>
                <a:cs typeface="Courier New" panose="02070309020205020404" pitchFamily="49" charset="0"/>
              </a:rPr>
              <a:t>,                                                #	</a:t>
            </a:r>
            <a:r>
              <a:rPr lang="en-US" sz="1100" b="1" dirty="0" err="1">
                <a:solidFill>
                  <a:schemeClr val="accent5">
                    <a:lumMod val="75000"/>
                  </a:schemeClr>
                </a:solidFill>
                <a:cs typeface="Courier New" panose="02070309020205020404" pitchFamily="49" charset="0"/>
              </a:rPr>
              <a:t>stopwords</a:t>
            </a:r>
            <a:r>
              <a:rPr lang="en-US" sz="1100" b="1" dirty="0">
                <a:solidFill>
                  <a:schemeClr val="accent5">
                    <a:lumMod val="75000"/>
                  </a:schemeClr>
                </a:solidFill>
                <a:cs typeface="Courier New" panose="02070309020205020404" pitchFamily="49" charset="0"/>
              </a:rPr>
              <a:t>(kind="</a:t>
            </a:r>
            <a:r>
              <a:rPr lang="en-US" sz="1100" b="1" dirty="0" err="1">
                <a:solidFill>
                  <a:schemeClr val="accent5">
                    <a:lumMod val="75000"/>
                  </a:schemeClr>
                </a:solidFill>
                <a:cs typeface="Courier New" panose="02070309020205020404" pitchFamily="49" charset="0"/>
              </a:rPr>
              <a:t>en</a:t>
            </a:r>
            <a:r>
              <a:rPr lang="en-US" sz="1100" b="1" dirty="0">
                <a:solidFill>
                  <a:schemeClr val="accent5">
                    <a:lumMod val="75000"/>
                  </a:schemeClr>
                </a:solidFill>
                <a:cs typeface="Courier New" panose="02070309020205020404" pitchFamily="49" charset="0"/>
              </a:rPr>
              <a:t>"))</a:t>
            </a:r>
          </a:p>
          <a:p>
            <a:r>
              <a:rPr lang="en-US" sz="1100" b="1" dirty="0" err="1">
                <a:solidFill>
                  <a:schemeClr val="accent5">
                    <a:lumMod val="75000"/>
                  </a:schemeClr>
                </a:solidFill>
                <a:cs typeface="Courier New" panose="02070309020205020404" pitchFamily="49" charset="0"/>
              </a:rPr>
              <a:t>myStopwords</a:t>
            </a:r>
            <a:r>
              <a:rPr lang="en-US" sz="1100" b="1" dirty="0">
                <a:solidFill>
                  <a:schemeClr val="accent5">
                    <a:lumMod val="75000"/>
                  </a:schemeClr>
                </a:solidFill>
                <a:cs typeface="Courier New" panose="02070309020205020404" pitchFamily="49" charset="0"/>
              </a:rPr>
              <a:t> = c("of","a","and","the","in","to","for","that","is","on","are","with","as","by","be","an", "which", "it", "from", "or", "can", "have", "</a:t>
            </a:r>
            <a:r>
              <a:rPr lang="en-US" sz="1100" b="1" dirty="0" err="1">
                <a:solidFill>
                  <a:schemeClr val="accent5">
                    <a:lumMod val="75000"/>
                  </a:schemeClr>
                </a:solidFill>
                <a:cs typeface="Courier New" panose="02070309020205020404" pitchFamily="49" charset="0"/>
              </a:rPr>
              <a:t>these","has","such</a:t>
            </a:r>
            <a:r>
              <a:rPr lang="en-US" sz="1100" b="1" dirty="0">
                <a:solidFill>
                  <a:schemeClr val="accent5">
                    <a:lumMod val="75000"/>
                  </a:schemeClr>
                </a:solidFill>
                <a:cs typeface="Courier New" panose="02070309020205020404" pitchFamily="49" charset="0"/>
              </a:rPr>
              <a:t>")</a:t>
            </a:r>
          </a:p>
          <a:p>
            <a:r>
              <a:rPr lang="en-US" sz="1100" b="1" dirty="0" err="1">
                <a:solidFill>
                  <a:schemeClr val="accent5">
                    <a:lumMod val="75000"/>
                  </a:schemeClr>
                </a:solidFill>
                <a:cs typeface="Courier New" panose="02070309020205020404" pitchFamily="49" charset="0"/>
              </a:rPr>
              <a:t>myCorpus</a:t>
            </a:r>
            <a:r>
              <a:rPr lang="en-US" sz="1100" b="1" dirty="0">
                <a:solidFill>
                  <a:schemeClr val="accent5">
                    <a:lumMod val="75000"/>
                  </a:schemeClr>
                </a:solidFill>
                <a:cs typeface="Courier New" panose="02070309020205020404" pitchFamily="49" charset="0"/>
              </a:rPr>
              <a:t> &lt;- </a:t>
            </a:r>
            <a:r>
              <a:rPr lang="en-US" sz="1100" b="1" dirty="0" err="1">
                <a:solidFill>
                  <a:schemeClr val="accent5">
                    <a:lumMod val="75000"/>
                  </a:schemeClr>
                </a:solidFill>
                <a:cs typeface="Courier New" panose="02070309020205020404" pitchFamily="49" charset="0"/>
              </a:rPr>
              <a:t>tm_map</a:t>
            </a:r>
            <a:r>
              <a:rPr lang="en-US" sz="1100" b="1" dirty="0">
                <a:solidFill>
                  <a:schemeClr val="accent5">
                    <a:lumMod val="75000"/>
                  </a:schemeClr>
                </a:solidFill>
                <a:cs typeface="Courier New" panose="02070309020205020404" pitchFamily="49" charset="0"/>
              </a:rPr>
              <a:t>(</a:t>
            </a:r>
            <a:r>
              <a:rPr lang="en-US" sz="1100" b="1" dirty="0" err="1">
                <a:solidFill>
                  <a:schemeClr val="accent5">
                    <a:lumMod val="75000"/>
                  </a:schemeClr>
                </a:solidFill>
                <a:cs typeface="Courier New" panose="02070309020205020404" pitchFamily="49" charset="0"/>
              </a:rPr>
              <a:t>myCorpus,removeWords,myStopwords</a:t>
            </a:r>
            <a:r>
              <a:rPr lang="en-US" sz="1100" b="1" dirty="0">
                <a:solidFill>
                  <a:schemeClr val="accent5">
                    <a:lumMod val="75000"/>
                  </a:schemeClr>
                </a:solidFill>
                <a:cs typeface="Courier New" panose="02070309020205020404" pitchFamily="49" charset="0"/>
              </a:rPr>
              <a:t>)</a:t>
            </a:r>
          </a:p>
          <a:p>
            <a:r>
              <a:rPr lang="en-US" sz="1100" b="1" dirty="0" err="1">
                <a:solidFill>
                  <a:schemeClr val="accent5">
                    <a:lumMod val="75000"/>
                  </a:schemeClr>
                </a:solidFill>
                <a:cs typeface="Courier New" panose="02070309020205020404" pitchFamily="49" charset="0"/>
              </a:rPr>
              <a:t>myCorpus</a:t>
            </a:r>
            <a:r>
              <a:rPr lang="en-US" sz="1100" b="1" dirty="0">
                <a:solidFill>
                  <a:schemeClr val="accent5">
                    <a:lumMod val="75000"/>
                  </a:schemeClr>
                </a:solidFill>
                <a:cs typeface="Courier New" panose="02070309020205020404" pitchFamily="49" charset="0"/>
              </a:rPr>
              <a:t> &lt;- </a:t>
            </a:r>
            <a:r>
              <a:rPr lang="en-US" sz="1100" b="1" dirty="0" err="1">
                <a:solidFill>
                  <a:schemeClr val="accent5">
                    <a:lumMod val="75000"/>
                  </a:schemeClr>
                </a:solidFill>
                <a:cs typeface="Courier New" panose="02070309020205020404" pitchFamily="49" charset="0"/>
              </a:rPr>
              <a:t>tm_map</a:t>
            </a:r>
            <a:r>
              <a:rPr lang="en-US" sz="1100" b="1" dirty="0">
                <a:solidFill>
                  <a:schemeClr val="accent5">
                    <a:lumMod val="75000"/>
                  </a:schemeClr>
                </a:solidFill>
                <a:cs typeface="Courier New" panose="02070309020205020404" pitchFamily="49" charset="0"/>
              </a:rPr>
              <a:t>(</a:t>
            </a:r>
            <a:r>
              <a:rPr lang="en-US" sz="1100" b="1" dirty="0" err="1">
                <a:solidFill>
                  <a:schemeClr val="accent5">
                    <a:lumMod val="75000"/>
                  </a:schemeClr>
                </a:solidFill>
                <a:cs typeface="Courier New" panose="02070309020205020404" pitchFamily="49" charset="0"/>
              </a:rPr>
              <a:t>myCorpus,stripWhitespace</a:t>
            </a:r>
            <a:r>
              <a:rPr lang="en-US" sz="1100" b="1" dirty="0">
                <a:solidFill>
                  <a:schemeClr val="accent5">
                    <a:lumMod val="75000"/>
                  </a:schemeClr>
                </a:solidFill>
                <a:cs typeface="Courier New" panose="02070309020205020404" pitchFamily="49" charset="0"/>
              </a:rPr>
              <a:t>)</a:t>
            </a:r>
          </a:p>
          <a:p>
            <a:r>
              <a:rPr lang="en-US" sz="1100" b="1" dirty="0">
                <a:solidFill>
                  <a:schemeClr val="accent5">
                    <a:lumMod val="75000"/>
                  </a:schemeClr>
                </a:solidFill>
                <a:cs typeface="Courier New" panose="02070309020205020404" pitchFamily="49" charset="0"/>
              </a:rPr>
              <a:t>#stem documents</a:t>
            </a:r>
          </a:p>
          <a:p>
            <a:r>
              <a:rPr lang="en-US" sz="1100" b="1" dirty="0" err="1">
                <a:solidFill>
                  <a:schemeClr val="accent5">
                    <a:lumMod val="75000"/>
                  </a:schemeClr>
                </a:solidFill>
                <a:cs typeface="Courier New" panose="02070309020205020404" pitchFamily="49" charset="0"/>
              </a:rPr>
              <a:t>myCorpus</a:t>
            </a:r>
            <a:r>
              <a:rPr lang="en-US" sz="1100" b="1" dirty="0">
                <a:solidFill>
                  <a:schemeClr val="accent5">
                    <a:lumMod val="75000"/>
                  </a:schemeClr>
                </a:solidFill>
                <a:cs typeface="Courier New" panose="02070309020205020404" pitchFamily="49" charset="0"/>
              </a:rPr>
              <a:t> &lt;- </a:t>
            </a:r>
            <a:r>
              <a:rPr lang="en-US" sz="1100" b="1" dirty="0" err="1">
                <a:solidFill>
                  <a:schemeClr val="accent5">
                    <a:lumMod val="75000"/>
                  </a:schemeClr>
                </a:solidFill>
                <a:cs typeface="Courier New" panose="02070309020205020404" pitchFamily="49" charset="0"/>
              </a:rPr>
              <a:t>tm_map</a:t>
            </a:r>
            <a:r>
              <a:rPr lang="en-US" sz="1100" b="1" dirty="0">
                <a:solidFill>
                  <a:schemeClr val="accent5">
                    <a:lumMod val="75000"/>
                  </a:schemeClr>
                </a:solidFill>
                <a:cs typeface="Courier New" panose="02070309020205020404" pitchFamily="49" charset="0"/>
              </a:rPr>
              <a:t>(</a:t>
            </a:r>
            <a:r>
              <a:rPr lang="en-US" sz="1100" b="1" dirty="0" err="1">
                <a:solidFill>
                  <a:schemeClr val="accent5">
                    <a:lumMod val="75000"/>
                  </a:schemeClr>
                </a:solidFill>
                <a:cs typeface="Courier New" panose="02070309020205020404" pitchFamily="49" charset="0"/>
              </a:rPr>
              <a:t>myCorpus,stemDocument</a:t>
            </a:r>
            <a:r>
              <a:rPr lang="en-US" sz="1100" b="1" dirty="0">
                <a:solidFill>
                  <a:schemeClr val="accent5">
                    <a:lumMod val="75000"/>
                  </a:schemeClr>
                </a:solidFill>
                <a:cs typeface="Courier New" panose="02070309020205020404" pitchFamily="49" charset="0"/>
              </a:rPr>
              <a:t>)</a:t>
            </a:r>
          </a:p>
          <a:p>
            <a:r>
              <a:rPr lang="en-US" sz="1100" b="1" dirty="0" err="1">
                <a:solidFill>
                  <a:schemeClr val="accent5">
                    <a:lumMod val="75000"/>
                  </a:schemeClr>
                </a:solidFill>
                <a:cs typeface="Courier New" panose="02070309020205020404" pitchFamily="49" charset="0"/>
              </a:rPr>
              <a:t>writeLines</a:t>
            </a:r>
            <a:r>
              <a:rPr lang="en-US" sz="1100" b="1" dirty="0">
                <a:solidFill>
                  <a:schemeClr val="accent5">
                    <a:lumMod val="75000"/>
                  </a:schemeClr>
                </a:solidFill>
                <a:cs typeface="Courier New" panose="02070309020205020404" pitchFamily="49" charset="0"/>
              </a:rPr>
              <a:t>(</a:t>
            </a:r>
            <a:r>
              <a:rPr lang="en-US" sz="1100" b="1" dirty="0" err="1">
                <a:solidFill>
                  <a:schemeClr val="accent5">
                    <a:lumMod val="75000"/>
                  </a:schemeClr>
                </a:solidFill>
                <a:cs typeface="Courier New" panose="02070309020205020404" pitchFamily="49" charset="0"/>
              </a:rPr>
              <a:t>as.character</a:t>
            </a:r>
            <a:r>
              <a:rPr lang="en-US" sz="1100" b="1" dirty="0">
                <a:solidFill>
                  <a:schemeClr val="accent5">
                    <a:lumMod val="75000"/>
                  </a:schemeClr>
                </a:solidFill>
                <a:cs typeface="Courier New" panose="02070309020205020404" pitchFamily="49" charset="0"/>
              </a:rPr>
              <a:t>(</a:t>
            </a:r>
            <a:r>
              <a:rPr lang="en-US" sz="1100" b="1" dirty="0" err="1">
                <a:solidFill>
                  <a:schemeClr val="accent5">
                    <a:lumMod val="75000"/>
                  </a:schemeClr>
                </a:solidFill>
                <a:cs typeface="Courier New" panose="02070309020205020404" pitchFamily="49" charset="0"/>
              </a:rPr>
              <a:t>myCorpus</a:t>
            </a:r>
            <a:r>
              <a:rPr lang="en-US" sz="1100" b="1" dirty="0">
                <a:solidFill>
                  <a:schemeClr val="accent5">
                    <a:lumMod val="75000"/>
                  </a:schemeClr>
                </a:solidFill>
                <a:cs typeface="Courier New" panose="02070309020205020404" pitchFamily="49" charset="0"/>
              </a:rPr>
              <a:t>[[1]]))</a:t>
            </a:r>
          </a:p>
        </p:txBody>
      </p:sp>
      <p:pic>
        <p:nvPicPr>
          <p:cNvPr id="6" name="Picture 5"/>
          <p:cNvPicPr>
            <a:picLocks noChangeAspect="1"/>
          </p:cNvPicPr>
          <p:nvPr/>
        </p:nvPicPr>
        <p:blipFill>
          <a:blip r:embed="rId6"/>
          <a:stretch>
            <a:fillRect/>
          </a:stretch>
        </p:blipFill>
        <p:spPr>
          <a:xfrm>
            <a:off x="1620070" y="4974366"/>
            <a:ext cx="5017443" cy="1487553"/>
          </a:xfrm>
          <a:prstGeom prst="rect">
            <a:avLst/>
          </a:prstGeom>
        </p:spPr>
      </p:pic>
      <p:pic>
        <p:nvPicPr>
          <p:cNvPr id="17" name="Audio 16">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52238" y="6218238"/>
            <a:ext cx="487362" cy="487362"/>
          </a:xfrm>
          <a:prstGeom prst="rect">
            <a:avLst/>
          </a:prstGeom>
        </p:spPr>
      </p:pic>
    </p:spTree>
    <p:custDataLst>
      <p:tags r:id="rId1"/>
    </p:custDataLst>
    <p:extLst>
      <p:ext uri="{BB962C8B-B14F-4D97-AF65-F5344CB8AC3E}">
        <p14:creationId xmlns:p14="http://schemas.microsoft.com/office/powerpoint/2010/main" val="1375391719"/>
      </p:ext>
    </p:extLst>
  </p:cSld>
  <p:clrMapOvr>
    <a:masterClrMapping/>
  </p:clrMapOvr>
  <mc:AlternateContent xmlns:mc="http://schemas.openxmlformats.org/markup-compatibility/2006">
    <mc:Choice xmlns:p14="http://schemas.microsoft.com/office/powerpoint/2010/main" Requires="p14">
      <p:transition spd="med" p14:dur="700" advTm="65477">
        <p:fade/>
      </p:transition>
    </mc:Choice>
    <mc:Fallback>
      <p:transition spd="med" advTm="6547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1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69700" y="382710"/>
            <a:ext cx="4754880" cy="644579"/>
          </a:xfrm>
        </p:spPr>
        <p:txBody>
          <a:bodyPr>
            <a:normAutofit fontScale="90000"/>
          </a:bodyPr>
          <a:lstStyle/>
          <a:p>
            <a:r>
              <a:rPr lang="en-US" dirty="0" err="1"/>
              <a:t>topicmodels</a:t>
            </a:r>
            <a:r>
              <a:rPr lang="en-US" dirty="0"/>
              <a:t>::LDA</a:t>
            </a:r>
          </a:p>
        </p:txBody>
      </p:sp>
      <p:sp>
        <p:nvSpPr>
          <p:cNvPr id="3" name="Content Placeholder 2"/>
          <p:cNvSpPr>
            <a:spLocks noGrp="1"/>
          </p:cNvSpPr>
          <p:nvPr>
            <p:ph sz="half" idx="1"/>
          </p:nvPr>
        </p:nvSpPr>
        <p:spPr>
          <a:xfrm>
            <a:off x="1569700" y="1162756"/>
            <a:ext cx="4754880" cy="5014207"/>
          </a:xfrm>
        </p:spPr>
        <p:txBody>
          <a:bodyPr>
            <a:normAutofit fontScale="62500" lnSpcReduction="20000"/>
          </a:bodyPr>
          <a:lstStyle/>
          <a:p>
            <a:r>
              <a:rPr lang="en-US" sz="2600" dirty="0"/>
              <a:t>Input: </a:t>
            </a:r>
          </a:p>
          <a:p>
            <a:pPr lvl="1"/>
            <a:r>
              <a:rPr lang="en-US" sz="2600" dirty="0"/>
              <a:t>document matrix (term frequency weighted)</a:t>
            </a:r>
          </a:p>
          <a:p>
            <a:pPr lvl="1"/>
            <a:r>
              <a:rPr lang="en-US" sz="2600" dirty="0"/>
              <a:t>No. of topics (fixed a-priori)</a:t>
            </a:r>
          </a:p>
          <a:p>
            <a:pPr lvl="1"/>
            <a:r>
              <a:rPr lang="en-US" sz="2600" dirty="0"/>
              <a:t>Fitting method (two available OOB)</a:t>
            </a:r>
          </a:p>
          <a:p>
            <a:pPr lvl="2"/>
            <a:r>
              <a:rPr lang="en-US" sz="2600" dirty="0">
                <a:solidFill>
                  <a:srgbClr val="C00000"/>
                </a:solidFill>
              </a:rPr>
              <a:t>VEM (Variance Expectation Maximization)</a:t>
            </a:r>
          </a:p>
          <a:p>
            <a:pPr lvl="2"/>
            <a:r>
              <a:rPr lang="en-US" sz="2600" dirty="0"/>
              <a:t>Gibbs (GIBBS Sampling)</a:t>
            </a:r>
          </a:p>
          <a:p>
            <a:pPr lvl="2"/>
            <a:r>
              <a:rPr lang="en-US" sz="2600" dirty="0"/>
              <a:t>User defined fitting function can be specified</a:t>
            </a:r>
          </a:p>
          <a:p>
            <a:pPr lvl="1"/>
            <a:r>
              <a:rPr lang="en-US" sz="2600" dirty="0"/>
              <a:t>Control (optional)</a:t>
            </a:r>
          </a:p>
          <a:p>
            <a:pPr lvl="2"/>
            <a:r>
              <a:rPr lang="en-US" sz="2600" dirty="0"/>
              <a:t>Set of hyper-parameters according to fitting function used</a:t>
            </a:r>
          </a:p>
          <a:p>
            <a:pPr lvl="2"/>
            <a:r>
              <a:rPr lang="en-US" sz="2600" dirty="0"/>
              <a:t>Can be specified as list or S4 object</a:t>
            </a:r>
          </a:p>
          <a:p>
            <a:pPr marL="285750" indent="-285750"/>
            <a:r>
              <a:rPr lang="en-US" sz="2600" dirty="0"/>
              <a:t>Output:</a:t>
            </a:r>
          </a:p>
          <a:p>
            <a:pPr marL="742950" lvl="1" indent="-285750"/>
            <a:r>
              <a:rPr lang="en-US" sz="2200" dirty="0"/>
              <a:t>S4 object of class LDA</a:t>
            </a:r>
          </a:p>
          <a:p>
            <a:pPr marL="1200150" lvl="2" indent="-285750"/>
            <a:r>
              <a:rPr lang="en-US" sz="2200" dirty="0"/>
              <a:t>@beta: word to topic distribution matrix</a:t>
            </a:r>
          </a:p>
          <a:p>
            <a:pPr marL="1200150" lvl="2" indent="-285750"/>
            <a:r>
              <a:rPr lang="en-US" sz="2200" dirty="0"/>
              <a:t>@gamma: topic to document posterior probability matrix</a:t>
            </a:r>
          </a:p>
          <a:p>
            <a:pPr marL="1200150" lvl="2" indent="-285750"/>
            <a:r>
              <a:rPr lang="en-US" sz="2200" dirty="0"/>
              <a:t>@</a:t>
            </a:r>
            <a:r>
              <a:rPr lang="en-US" sz="2200" dirty="0" err="1"/>
              <a:t>loglikelihood</a:t>
            </a:r>
            <a:r>
              <a:rPr lang="en-US" sz="2200" dirty="0"/>
              <a:t>: when VEM method is used returns log-likelihood of each document given parameters for topic and word distribution</a:t>
            </a:r>
          </a:p>
          <a:p>
            <a:pPr marL="285750" indent="-285750"/>
            <a:r>
              <a:rPr lang="en-US" sz="2600" dirty="0"/>
              <a:t>topics(&lt;LDA output object&gt;)</a:t>
            </a:r>
          </a:p>
          <a:p>
            <a:pPr marL="285750" indent="-285750"/>
            <a:r>
              <a:rPr lang="en-US" sz="2600" dirty="0"/>
              <a:t>terms(&lt;LDA output object&gt;, no of terms)</a:t>
            </a:r>
          </a:p>
          <a:p>
            <a:pPr lvl="1"/>
            <a:endParaRPr lang="en-US" sz="1800" dirty="0"/>
          </a:p>
        </p:txBody>
      </p:sp>
      <p:sp>
        <p:nvSpPr>
          <p:cNvPr id="6" name="Rectangle 5"/>
          <p:cNvSpPr/>
          <p:nvPr/>
        </p:nvSpPr>
        <p:spPr>
          <a:xfrm>
            <a:off x="6646985" y="382710"/>
            <a:ext cx="4703884" cy="1824159"/>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1">
            <a:schemeClr val="accent2"/>
          </a:lnRef>
          <a:fillRef idx="2">
            <a:schemeClr val="accent2"/>
          </a:fillRef>
          <a:effectRef idx="1">
            <a:schemeClr val="accent2"/>
          </a:effectRef>
          <a:fontRef idx="minor">
            <a:schemeClr val="dk1"/>
          </a:fontRef>
        </p:style>
        <p:txBody>
          <a:bodyPr rtlCol="0" anchor="ctr"/>
          <a:lstStyle/>
          <a:p>
            <a:r>
              <a:rPr lang="en-US" sz="1100" b="1" dirty="0" err="1">
                <a:solidFill>
                  <a:schemeClr val="accent1">
                    <a:lumMod val="75000"/>
                  </a:schemeClr>
                </a:solidFill>
              </a:rPr>
              <a:t>control_VEM</a:t>
            </a:r>
            <a:r>
              <a:rPr lang="en-US" sz="1100" b="1" dirty="0">
                <a:solidFill>
                  <a:schemeClr val="accent1">
                    <a:lumMod val="75000"/>
                  </a:schemeClr>
                </a:solidFill>
              </a:rPr>
              <a:t> &lt;- list(</a:t>
            </a:r>
            <a:r>
              <a:rPr lang="en-US" sz="1100" b="1" dirty="0" err="1">
                <a:solidFill>
                  <a:schemeClr val="accent1">
                    <a:lumMod val="75000"/>
                  </a:schemeClr>
                </a:solidFill>
              </a:rPr>
              <a:t>nstart</a:t>
            </a:r>
            <a:r>
              <a:rPr lang="en-US" sz="1100" b="1" dirty="0">
                <a:solidFill>
                  <a:schemeClr val="accent1">
                    <a:lumMod val="75000"/>
                  </a:schemeClr>
                </a:solidFill>
              </a:rPr>
              <a:t>=5,seed=sample.int(10000,5),best=TRUE,  		</a:t>
            </a:r>
            <a:r>
              <a:rPr lang="en-US" sz="1100" b="1" dirty="0" err="1">
                <a:solidFill>
                  <a:schemeClr val="accent1">
                    <a:lumMod val="75000"/>
                  </a:schemeClr>
                </a:solidFill>
              </a:rPr>
              <a:t>em</a:t>
            </a:r>
            <a:r>
              <a:rPr lang="en-US" sz="1100" b="1" dirty="0">
                <a:solidFill>
                  <a:schemeClr val="accent1">
                    <a:lumMod val="75000"/>
                  </a:schemeClr>
                </a:solidFill>
              </a:rPr>
              <a:t>=list(</a:t>
            </a:r>
            <a:r>
              <a:rPr lang="en-US" sz="1100" b="1" dirty="0" err="1">
                <a:solidFill>
                  <a:schemeClr val="accent1">
                    <a:lumMod val="75000"/>
                  </a:schemeClr>
                </a:solidFill>
              </a:rPr>
              <a:t>iter.max</a:t>
            </a:r>
            <a:r>
              <a:rPr lang="en-US" sz="1100" b="1" dirty="0">
                <a:solidFill>
                  <a:schemeClr val="accent1">
                    <a:lumMod val="75000"/>
                  </a:schemeClr>
                </a:solidFill>
              </a:rPr>
              <a:t>=1000,tol=10^-5), 		</a:t>
            </a:r>
            <a:r>
              <a:rPr lang="en-US" sz="1100" b="1" dirty="0" err="1">
                <a:solidFill>
                  <a:schemeClr val="accent1">
                    <a:lumMod val="75000"/>
                  </a:schemeClr>
                </a:solidFill>
              </a:rPr>
              <a:t>var</a:t>
            </a:r>
            <a:r>
              <a:rPr lang="en-US" sz="1100" b="1" dirty="0">
                <a:solidFill>
                  <a:schemeClr val="accent1">
                    <a:lumMod val="75000"/>
                  </a:schemeClr>
                </a:solidFill>
              </a:rPr>
              <a:t>=list(</a:t>
            </a:r>
            <a:r>
              <a:rPr lang="en-US" sz="1100" b="1" dirty="0" err="1">
                <a:solidFill>
                  <a:schemeClr val="accent1">
                    <a:lumMod val="75000"/>
                  </a:schemeClr>
                </a:solidFill>
              </a:rPr>
              <a:t>iter.max</a:t>
            </a:r>
            <a:r>
              <a:rPr lang="en-US" sz="1100" b="1" dirty="0">
                <a:solidFill>
                  <a:schemeClr val="accent1">
                    <a:lumMod val="75000"/>
                  </a:schemeClr>
                </a:solidFill>
              </a:rPr>
              <a:t>=1000,tol=10^-4))</a:t>
            </a:r>
          </a:p>
          <a:p>
            <a:r>
              <a:rPr lang="en-US" sz="1100" b="1" dirty="0">
                <a:solidFill>
                  <a:schemeClr val="accent1">
                    <a:lumMod val="75000"/>
                  </a:schemeClr>
                </a:solidFill>
              </a:rPr>
              <a:t>k &lt;- 3</a:t>
            </a:r>
          </a:p>
          <a:p>
            <a:r>
              <a:rPr lang="en-US" sz="1100" b="1" dirty="0">
                <a:solidFill>
                  <a:schemeClr val="accent1">
                    <a:lumMod val="75000"/>
                  </a:schemeClr>
                </a:solidFill>
              </a:rPr>
              <a:t>ldaOutput_3 &lt;- LDA(</a:t>
            </a:r>
            <a:r>
              <a:rPr lang="en-US" sz="1100" b="1" dirty="0" err="1">
                <a:solidFill>
                  <a:schemeClr val="accent1">
                    <a:lumMod val="75000"/>
                  </a:schemeClr>
                </a:solidFill>
              </a:rPr>
              <a:t>dtm,k,method</a:t>
            </a:r>
            <a:r>
              <a:rPr lang="en-US" sz="1100" b="1" dirty="0">
                <a:solidFill>
                  <a:schemeClr val="accent1">
                    <a:lumMod val="75000"/>
                  </a:schemeClr>
                </a:solidFill>
              </a:rPr>
              <a:t>="</a:t>
            </a:r>
            <a:r>
              <a:rPr lang="en-US" sz="1100" b="1" dirty="0" err="1">
                <a:solidFill>
                  <a:schemeClr val="accent1">
                    <a:lumMod val="75000"/>
                  </a:schemeClr>
                </a:solidFill>
              </a:rPr>
              <a:t>VEM",control</a:t>
            </a:r>
            <a:r>
              <a:rPr lang="en-US" sz="1100" b="1" dirty="0">
                <a:solidFill>
                  <a:schemeClr val="accent1">
                    <a:lumMod val="75000"/>
                  </a:schemeClr>
                </a:solidFill>
              </a:rPr>
              <a:t> = </a:t>
            </a:r>
            <a:r>
              <a:rPr lang="en-US" sz="1100" b="1" dirty="0" err="1">
                <a:solidFill>
                  <a:schemeClr val="accent1">
                    <a:lumMod val="75000"/>
                  </a:schemeClr>
                </a:solidFill>
              </a:rPr>
              <a:t>control_VEM</a:t>
            </a:r>
            <a:r>
              <a:rPr lang="en-US" sz="1100" b="1" dirty="0">
                <a:solidFill>
                  <a:schemeClr val="accent1">
                    <a:lumMod val="75000"/>
                  </a:schemeClr>
                </a:solidFill>
              </a:rPr>
              <a:t>)</a:t>
            </a:r>
          </a:p>
          <a:p>
            <a:r>
              <a:rPr lang="en-US" sz="1100" b="1" dirty="0">
                <a:solidFill>
                  <a:schemeClr val="accent1">
                    <a:lumMod val="75000"/>
                  </a:schemeClr>
                </a:solidFill>
              </a:rPr>
              <a:t>ldaOutput_3@Dim</a:t>
            </a:r>
          </a:p>
        </p:txBody>
      </p:sp>
      <p:sp>
        <p:nvSpPr>
          <p:cNvPr id="7" name="Rectangle 6"/>
          <p:cNvSpPr/>
          <p:nvPr/>
        </p:nvSpPr>
        <p:spPr>
          <a:xfrm>
            <a:off x="6646985" y="2382715"/>
            <a:ext cx="4703884" cy="1995854"/>
          </a:xfrm>
          <a:prstGeom prst="rect">
            <a:avLst/>
          </a:prstGeom>
          <a:solidFill>
            <a:schemeClr val="bg1">
              <a:lumMod val="85000"/>
            </a:schemeClr>
          </a:solidFill>
          <a:ln>
            <a:noFill/>
          </a:ln>
          <a:effectLst>
            <a:outerShdw blurRad="50800" dist="38100" dir="2700000" algn="tl" rotWithShape="0">
              <a:prstClr val="black">
                <a:alpha val="40000"/>
              </a:prstClr>
            </a:outerShdw>
          </a:effectLst>
        </p:spPr>
        <p:style>
          <a:lnRef idx="1">
            <a:schemeClr val="accent2"/>
          </a:lnRef>
          <a:fillRef idx="2">
            <a:schemeClr val="accent2"/>
          </a:fillRef>
          <a:effectRef idx="1">
            <a:schemeClr val="accent2"/>
          </a:effectRef>
          <a:fontRef idx="minor">
            <a:schemeClr val="dk1"/>
          </a:fontRef>
        </p:style>
        <p:txBody>
          <a:bodyPr rtlCol="0" anchor="ctr"/>
          <a:lstStyle/>
          <a:p>
            <a:r>
              <a:rPr lang="en-US" sz="1100" b="1" dirty="0" err="1">
                <a:solidFill>
                  <a:schemeClr val="accent1">
                    <a:lumMod val="75000"/>
                  </a:schemeClr>
                </a:solidFill>
              </a:rPr>
              <a:t>control_gibbs</a:t>
            </a:r>
            <a:r>
              <a:rPr lang="en-US" sz="1100" b="1" dirty="0">
                <a:solidFill>
                  <a:schemeClr val="accent1">
                    <a:lumMod val="75000"/>
                  </a:schemeClr>
                </a:solidFill>
              </a:rPr>
              <a:t> &lt;- list(</a:t>
            </a:r>
            <a:r>
              <a:rPr lang="en-US" sz="1100" b="1" dirty="0" err="1">
                <a:solidFill>
                  <a:schemeClr val="accent1">
                    <a:lumMod val="75000"/>
                  </a:schemeClr>
                </a:solidFill>
              </a:rPr>
              <a:t>nstart</a:t>
            </a:r>
            <a:r>
              <a:rPr lang="en-US" sz="1100" b="1" dirty="0">
                <a:solidFill>
                  <a:schemeClr val="accent1">
                    <a:lumMod val="75000"/>
                  </a:schemeClr>
                </a:solidFill>
              </a:rPr>
              <a:t>=5,seed=sample.int(10000,5),</a:t>
            </a:r>
            <a:r>
              <a:rPr lang="en-US" sz="1100" b="1" dirty="0" err="1">
                <a:solidFill>
                  <a:schemeClr val="accent1">
                    <a:lumMod val="75000"/>
                  </a:schemeClr>
                </a:solidFill>
              </a:rPr>
              <a:t>burnin</a:t>
            </a:r>
            <a:r>
              <a:rPr lang="en-US" sz="1100" b="1" dirty="0">
                <a:solidFill>
                  <a:schemeClr val="accent1">
                    <a:lumMod val="75000"/>
                  </a:schemeClr>
                </a:solidFill>
              </a:rPr>
              <a:t>=2000, 		thin=500,iter=4000,best=</a:t>
            </a:r>
            <a:r>
              <a:rPr lang="en-US" sz="1100" b="1" dirty="0" err="1">
                <a:solidFill>
                  <a:schemeClr val="accent1">
                    <a:lumMod val="75000"/>
                  </a:schemeClr>
                </a:solidFill>
              </a:rPr>
              <a:t>TRUE,delta</a:t>
            </a:r>
            <a:r>
              <a:rPr lang="en-US" sz="1100" b="1" dirty="0">
                <a:solidFill>
                  <a:schemeClr val="accent1">
                    <a:lumMod val="75000"/>
                  </a:schemeClr>
                </a:solidFill>
              </a:rPr>
              <a:t>=0.15,</a:t>
            </a:r>
          </a:p>
          <a:p>
            <a:r>
              <a:rPr lang="en-US" sz="1100" b="1" dirty="0">
                <a:solidFill>
                  <a:schemeClr val="accent1">
                    <a:lumMod val="75000"/>
                  </a:schemeClr>
                </a:solidFill>
              </a:rPr>
              <a:t>                      		</a:t>
            </a:r>
            <a:r>
              <a:rPr lang="en-US" sz="1100" b="1" dirty="0" err="1">
                <a:solidFill>
                  <a:schemeClr val="accent1">
                    <a:lumMod val="75000"/>
                  </a:schemeClr>
                </a:solidFill>
              </a:rPr>
              <a:t>estimate.beta</a:t>
            </a:r>
            <a:r>
              <a:rPr lang="en-US" sz="1100" b="1" dirty="0">
                <a:solidFill>
                  <a:schemeClr val="accent1">
                    <a:lumMod val="75000"/>
                  </a:schemeClr>
                </a:solidFill>
              </a:rPr>
              <a:t>=TRUE)</a:t>
            </a:r>
          </a:p>
          <a:p>
            <a:r>
              <a:rPr lang="en-US" sz="1100" b="1" dirty="0">
                <a:solidFill>
                  <a:schemeClr val="accent1">
                    <a:lumMod val="75000"/>
                  </a:schemeClr>
                </a:solidFill>
              </a:rPr>
              <a:t>k&lt;-3</a:t>
            </a:r>
          </a:p>
          <a:p>
            <a:r>
              <a:rPr lang="en-US" sz="1100" b="1" dirty="0">
                <a:solidFill>
                  <a:schemeClr val="accent1">
                    <a:lumMod val="75000"/>
                  </a:schemeClr>
                </a:solidFill>
              </a:rPr>
              <a:t>ldaOutput_gibbs_3 &lt;- LDA(</a:t>
            </a:r>
            <a:r>
              <a:rPr lang="en-US" sz="1100" b="1" dirty="0" err="1">
                <a:solidFill>
                  <a:schemeClr val="accent1">
                    <a:lumMod val="75000"/>
                  </a:schemeClr>
                </a:solidFill>
              </a:rPr>
              <a:t>dtm,k,method</a:t>
            </a:r>
            <a:r>
              <a:rPr lang="en-US" sz="1100" b="1" dirty="0">
                <a:solidFill>
                  <a:schemeClr val="accent1">
                    <a:lumMod val="75000"/>
                  </a:schemeClr>
                </a:solidFill>
              </a:rPr>
              <a:t>="</a:t>
            </a:r>
            <a:r>
              <a:rPr lang="en-US" sz="1100" b="1" dirty="0" err="1">
                <a:solidFill>
                  <a:schemeClr val="accent1">
                    <a:lumMod val="75000"/>
                  </a:schemeClr>
                </a:solidFill>
              </a:rPr>
              <a:t>Gibbs",control</a:t>
            </a:r>
            <a:r>
              <a:rPr lang="en-US" sz="1100" b="1" dirty="0">
                <a:solidFill>
                  <a:schemeClr val="accent1">
                    <a:lumMod val="75000"/>
                  </a:schemeClr>
                </a:solidFill>
              </a:rPr>
              <a:t>=</a:t>
            </a:r>
            <a:r>
              <a:rPr lang="en-US" sz="1100" b="1" dirty="0" err="1">
                <a:solidFill>
                  <a:schemeClr val="accent1">
                    <a:lumMod val="75000"/>
                  </a:schemeClr>
                </a:solidFill>
              </a:rPr>
              <a:t>control_gibbs</a:t>
            </a:r>
            <a:r>
              <a:rPr lang="en-US" sz="1100" b="1" dirty="0">
                <a:solidFill>
                  <a:schemeClr val="accent1">
                    <a:lumMod val="75000"/>
                  </a:schemeClr>
                </a:solidFill>
              </a:rPr>
              <a:t>)</a:t>
            </a:r>
          </a:p>
        </p:txBody>
      </p:sp>
      <p:pic>
        <p:nvPicPr>
          <p:cNvPr id="10" name="Picture 9"/>
          <p:cNvPicPr>
            <a:picLocks noChangeAspect="1"/>
          </p:cNvPicPr>
          <p:nvPr/>
        </p:nvPicPr>
        <p:blipFill>
          <a:blip r:embed="rId6"/>
          <a:stretch>
            <a:fillRect/>
          </a:stretch>
        </p:blipFill>
        <p:spPr>
          <a:xfrm>
            <a:off x="6641232" y="2382715"/>
            <a:ext cx="5148212" cy="4475285"/>
          </a:xfrm>
          <a:prstGeom prst="rect">
            <a:avLst/>
          </a:prstGeom>
        </p:spPr>
      </p:pic>
      <p:pic>
        <p:nvPicPr>
          <p:cNvPr id="11" name="Picture 10"/>
          <p:cNvPicPr>
            <a:picLocks noChangeAspect="1"/>
          </p:cNvPicPr>
          <p:nvPr/>
        </p:nvPicPr>
        <p:blipFill>
          <a:blip r:embed="rId7"/>
          <a:stretch>
            <a:fillRect/>
          </a:stretch>
        </p:blipFill>
        <p:spPr>
          <a:xfrm>
            <a:off x="6455399" y="4191385"/>
            <a:ext cx="5519878" cy="2514215"/>
          </a:xfrm>
          <a:prstGeom prst="rect">
            <a:avLst/>
          </a:prstGeom>
        </p:spPr>
      </p:pic>
      <p:pic>
        <p:nvPicPr>
          <p:cNvPr id="12" name="Picture 11"/>
          <p:cNvPicPr>
            <a:picLocks noChangeAspect="1"/>
          </p:cNvPicPr>
          <p:nvPr/>
        </p:nvPicPr>
        <p:blipFill>
          <a:blip r:embed="rId8"/>
          <a:stretch>
            <a:fillRect/>
          </a:stretch>
        </p:blipFill>
        <p:spPr>
          <a:xfrm>
            <a:off x="6899710" y="2298330"/>
            <a:ext cx="3058079" cy="4360595"/>
          </a:xfrm>
          <a:prstGeom prst="rect">
            <a:avLst/>
          </a:prstGeom>
        </p:spPr>
      </p:pic>
      <p:pic>
        <p:nvPicPr>
          <p:cNvPr id="19" name="Audio 18">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552238" y="6218238"/>
            <a:ext cx="487362" cy="487362"/>
          </a:xfrm>
          <a:prstGeom prst="rect">
            <a:avLst/>
          </a:prstGeom>
        </p:spPr>
      </p:pic>
    </p:spTree>
    <p:custDataLst>
      <p:tags r:id="rId1"/>
    </p:custDataLst>
    <p:extLst>
      <p:ext uri="{BB962C8B-B14F-4D97-AF65-F5344CB8AC3E}">
        <p14:creationId xmlns:p14="http://schemas.microsoft.com/office/powerpoint/2010/main" val="3508511856"/>
      </p:ext>
    </p:extLst>
  </p:cSld>
  <p:clrMapOvr>
    <a:masterClrMapping/>
  </p:clrMapOvr>
  <mc:AlternateContent xmlns:mc="http://schemas.openxmlformats.org/markup-compatibility/2006">
    <mc:Choice xmlns:p14="http://schemas.microsoft.com/office/powerpoint/2010/main" Requires="p14">
      <p:transition spd="med" p14:dur="700" advTm="113588">
        <p:fade/>
      </p:transition>
    </mc:Choice>
    <mc:Fallback>
      <p:transition spd="med" advTm="11358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subTnLst>
                                    <p:set>
                                      <p:cBhvr override="childStyle">
                                        <p:cTn dur="1" fill="hold" display="0" masterRel="nextClick" afterEffect="1"/>
                                        <p:tgtEl>
                                          <p:spTgt spid="12"/>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19"/>
                </p:tgtEl>
              </p:cMediaNode>
            </p:audio>
          </p:childTnLst>
        </p:cTn>
      </p:par>
    </p:tnLst>
    <p:bldLst>
      <p:bldP spid="6" grpId="0" animBg="1"/>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Topicmodels</a:t>
            </a:r>
            <a:r>
              <a:rPr lang="en-US" dirty="0"/>
              <a:t>::LDA</a:t>
            </a:r>
            <a:br>
              <a:rPr lang="en-US" dirty="0"/>
            </a:br>
            <a:r>
              <a:rPr lang="en-US" dirty="0"/>
              <a:t>Control-parameters</a:t>
            </a:r>
          </a:p>
        </p:txBody>
      </p:sp>
      <p:sp>
        <p:nvSpPr>
          <p:cNvPr id="3" name="Content Placeholder 2"/>
          <p:cNvSpPr>
            <a:spLocks noGrp="1"/>
          </p:cNvSpPr>
          <p:nvPr>
            <p:ph idx="1"/>
          </p:nvPr>
        </p:nvSpPr>
        <p:spPr/>
        <p:txBody>
          <a:bodyPr>
            <a:normAutofit/>
          </a:bodyPr>
          <a:lstStyle/>
          <a:p>
            <a:r>
              <a:rPr lang="en-US" sz="1800" dirty="0"/>
              <a:t>Method VEM</a:t>
            </a:r>
          </a:p>
          <a:p>
            <a:pPr lvl="1"/>
            <a:r>
              <a:rPr lang="en-US" sz="1800" dirty="0"/>
              <a:t>Default beta and alpha are estimated.</a:t>
            </a:r>
          </a:p>
          <a:p>
            <a:pPr lvl="1"/>
            <a:r>
              <a:rPr lang="en-US" sz="1800" dirty="0"/>
              <a:t>Initial value of alpha = 50/k</a:t>
            </a:r>
          </a:p>
          <a:p>
            <a:pPr lvl="1"/>
            <a:r>
              <a:rPr lang="en-US" sz="1800" dirty="0" err="1"/>
              <a:t>Estimate.beta</a:t>
            </a:r>
            <a:r>
              <a:rPr lang="en-US" sz="1800" dirty="0"/>
              <a:t>=FALSE : useful for evaluating</a:t>
            </a:r>
          </a:p>
          <a:p>
            <a:pPr marL="457200" lvl="1" indent="0">
              <a:buNone/>
            </a:pPr>
            <a:r>
              <a:rPr lang="en-US" sz="1800" dirty="0"/>
              <a:t>    fitted models on hold-out set when term</a:t>
            </a:r>
          </a:p>
          <a:p>
            <a:pPr marL="457200" lvl="1" indent="0">
              <a:buNone/>
            </a:pPr>
            <a:r>
              <a:rPr lang="en-US" sz="1800" dirty="0"/>
              <a:t>    distribution is known</a:t>
            </a:r>
          </a:p>
          <a:p>
            <a:pPr lvl="1"/>
            <a:r>
              <a:rPr lang="en-US" sz="1800" dirty="0" err="1"/>
              <a:t>Var,em</a:t>
            </a:r>
            <a:r>
              <a:rPr lang="en-US" sz="1800" dirty="0"/>
              <a:t>: control the assessment of convergence of </a:t>
            </a:r>
          </a:p>
          <a:p>
            <a:pPr marL="457200" lvl="1" indent="0">
              <a:buNone/>
            </a:pPr>
            <a:r>
              <a:rPr lang="en-US" sz="1800" dirty="0"/>
              <a:t>    </a:t>
            </a:r>
            <a:r>
              <a:rPr lang="en-US" sz="1800" dirty="0" err="1"/>
              <a:t>variational</a:t>
            </a:r>
            <a:r>
              <a:rPr lang="en-US" sz="1800" dirty="0"/>
              <a:t> inference step and EM algorithm step</a:t>
            </a:r>
          </a:p>
          <a:p>
            <a:pPr lvl="1"/>
            <a:r>
              <a:rPr lang="en-US" sz="1800" dirty="0" err="1"/>
              <a:t>nstart</a:t>
            </a:r>
            <a:r>
              <a:rPr lang="en-US" sz="1800" dirty="0"/>
              <a:t>: </a:t>
            </a:r>
            <a:r>
              <a:rPr lang="en-US" sz="1800" dirty="0" err="1"/>
              <a:t>nstart</a:t>
            </a:r>
            <a:r>
              <a:rPr lang="en-US" sz="1800" dirty="0"/>
              <a:t> indicates number of repeated runs</a:t>
            </a:r>
          </a:p>
          <a:p>
            <a:pPr lvl="1"/>
            <a:r>
              <a:rPr lang="en-US" sz="1800" dirty="0"/>
              <a:t>Seed: seed for each run (length = </a:t>
            </a:r>
            <a:r>
              <a:rPr lang="en-US" sz="1800" dirty="0" err="1"/>
              <a:t>nstart</a:t>
            </a:r>
            <a:r>
              <a:rPr lang="en-US" sz="1800" dirty="0"/>
              <a:t>), for reproducibility</a:t>
            </a:r>
          </a:p>
          <a:p>
            <a:pPr lvl="1"/>
            <a:r>
              <a:rPr lang="en-US" sz="1800" dirty="0"/>
              <a:t>Best: if TRUE, only best model w.r.t. log-likelihood is returned.</a:t>
            </a:r>
          </a:p>
          <a:p>
            <a:pPr lvl="1"/>
            <a:endParaRPr lang="en-US" sz="1400" dirty="0"/>
          </a:p>
        </p:txBody>
      </p:sp>
      <p:sp>
        <p:nvSpPr>
          <p:cNvPr id="4" name="Rectangle 3"/>
          <p:cNvSpPr/>
          <p:nvPr/>
        </p:nvSpPr>
        <p:spPr>
          <a:xfrm>
            <a:off x="6838950" y="1825625"/>
            <a:ext cx="4395216" cy="1969136"/>
          </a:xfrm>
          <a:prstGeom prst="rect">
            <a:avLst/>
          </a:prstGeom>
          <a:solidFill>
            <a:schemeClr val="bg1">
              <a:lumMod val="95000"/>
            </a:schemeClr>
          </a:solidFill>
          <a:ln>
            <a:no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1000" dirty="0"/>
          </a:p>
          <a:p>
            <a:r>
              <a:rPr lang="en-US" sz="1400" b="1" dirty="0" err="1">
                <a:solidFill>
                  <a:schemeClr val="accent1">
                    <a:lumMod val="75000"/>
                  </a:schemeClr>
                </a:solidFill>
              </a:rPr>
              <a:t>control_LDA_VEM</a:t>
            </a:r>
            <a:r>
              <a:rPr lang="en-US" sz="1400" b="1" dirty="0">
                <a:solidFill>
                  <a:schemeClr val="accent1">
                    <a:lumMod val="75000"/>
                  </a:schemeClr>
                </a:solidFill>
              </a:rPr>
              <a:t> &lt;-  list(</a:t>
            </a:r>
            <a:r>
              <a:rPr lang="en-US" sz="1400" b="1" dirty="0" err="1">
                <a:solidFill>
                  <a:schemeClr val="accent1">
                    <a:lumMod val="75000"/>
                  </a:schemeClr>
                </a:solidFill>
              </a:rPr>
              <a:t>estimate.alpha</a:t>
            </a:r>
            <a:r>
              <a:rPr lang="en-US" sz="1400" b="1" dirty="0">
                <a:solidFill>
                  <a:schemeClr val="accent1">
                    <a:lumMod val="75000"/>
                  </a:schemeClr>
                </a:solidFill>
              </a:rPr>
              <a:t> = TRUE, </a:t>
            </a:r>
          </a:p>
          <a:p>
            <a:r>
              <a:rPr lang="en-US" sz="1400" b="1" dirty="0">
                <a:solidFill>
                  <a:schemeClr val="accent1">
                    <a:lumMod val="75000"/>
                  </a:schemeClr>
                </a:solidFill>
              </a:rPr>
              <a:t>	alpha = 50/k, </a:t>
            </a:r>
            <a:r>
              <a:rPr lang="en-US" sz="1400" b="1" dirty="0" err="1">
                <a:solidFill>
                  <a:schemeClr val="accent1">
                    <a:lumMod val="75000"/>
                  </a:schemeClr>
                </a:solidFill>
              </a:rPr>
              <a:t>estimate.beta</a:t>
            </a:r>
            <a:r>
              <a:rPr lang="en-US" sz="1400" b="1" dirty="0">
                <a:solidFill>
                  <a:schemeClr val="accent1">
                    <a:lumMod val="75000"/>
                  </a:schemeClr>
                </a:solidFill>
              </a:rPr>
              <a:t> = TRUE,  	verbose = 0, prefix = </a:t>
            </a:r>
            <a:r>
              <a:rPr lang="en-US" sz="1400" b="1" dirty="0" err="1">
                <a:solidFill>
                  <a:schemeClr val="accent1">
                    <a:lumMod val="75000"/>
                  </a:schemeClr>
                </a:solidFill>
              </a:rPr>
              <a:t>tempfile</a:t>
            </a:r>
            <a:r>
              <a:rPr lang="en-US" sz="1400" b="1" dirty="0">
                <a:solidFill>
                  <a:schemeClr val="accent1">
                    <a:lumMod val="75000"/>
                  </a:schemeClr>
                </a:solidFill>
              </a:rPr>
              <a:t>(), save = 0, 	keep = 0, seed = </a:t>
            </a:r>
            <a:r>
              <a:rPr lang="en-US" sz="1400" b="1" dirty="0" err="1">
                <a:solidFill>
                  <a:schemeClr val="accent1">
                    <a:lumMod val="75000"/>
                  </a:schemeClr>
                </a:solidFill>
              </a:rPr>
              <a:t>as.integer</a:t>
            </a:r>
            <a:r>
              <a:rPr lang="en-US" sz="1400" b="1" dirty="0">
                <a:solidFill>
                  <a:schemeClr val="accent1">
                    <a:lumMod val="75000"/>
                  </a:schemeClr>
                </a:solidFill>
              </a:rPr>
              <a:t>(</a:t>
            </a:r>
            <a:r>
              <a:rPr lang="en-US" sz="1400" b="1" dirty="0" err="1">
                <a:solidFill>
                  <a:schemeClr val="accent1">
                    <a:lumMod val="75000"/>
                  </a:schemeClr>
                </a:solidFill>
              </a:rPr>
              <a:t>Sys.time</a:t>
            </a:r>
            <a:r>
              <a:rPr lang="en-US" sz="1400" b="1" dirty="0">
                <a:solidFill>
                  <a:schemeClr val="accent1">
                    <a:lumMod val="75000"/>
                  </a:schemeClr>
                </a:solidFill>
              </a:rPr>
              <a:t>()), 	</a:t>
            </a:r>
            <a:r>
              <a:rPr lang="en-US" sz="1400" b="1" dirty="0" err="1">
                <a:solidFill>
                  <a:schemeClr val="accent1">
                    <a:lumMod val="75000"/>
                  </a:schemeClr>
                </a:solidFill>
              </a:rPr>
              <a:t>nstart</a:t>
            </a:r>
            <a:r>
              <a:rPr lang="en-US" sz="1400" b="1" dirty="0">
                <a:solidFill>
                  <a:schemeClr val="accent1">
                    <a:lumMod val="75000"/>
                  </a:schemeClr>
                </a:solidFill>
              </a:rPr>
              <a:t> = 1,  best = TRUE, </a:t>
            </a:r>
          </a:p>
          <a:p>
            <a:r>
              <a:rPr lang="en-US" sz="1400" b="1" dirty="0">
                <a:solidFill>
                  <a:schemeClr val="accent1">
                    <a:lumMod val="75000"/>
                  </a:schemeClr>
                </a:solidFill>
              </a:rPr>
              <a:t>	</a:t>
            </a:r>
            <a:r>
              <a:rPr lang="en-US" sz="1400" b="1" dirty="0" err="1">
                <a:solidFill>
                  <a:schemeClr val="accent1">
                    <a:lumMod val="75000"/>
                  </a:schemeClr>
                </a:solidFill>
              </a:rPr>
              <a:t>var</a:t>
            </a:r>
            <a:r>
              <a:rPr lang="en-US" sz="1400" b="1" dirty="0">
                <a:solidFill>
                  <a:schemeClr val="accent1">
                    <a:lumMod val="75000"/>
                  </a:schemeClr>
                </a:solidFill>
              </a:rPr>
              <a:t> = list(</a:t>
            </a:r>
            <a:r>
              <a:rPr lang="en-US" sz="1400" b="1" dirty="0" err="1">
                <a:solidFill>
                  <a:schemeClr val="accent1">
                    <a:lumMod val="75000"/>
                  </a:schemeClr>
                </a:solidFill>
              </a:rPr>
              <a:t>iter.max</a:t>
            </a:r>
            <a:r>
              <a:rPr lang="en-US" sz="1400" b="1" dirty="0">
                <a:solidFill>
                  <a:schemeClr val="accent1">
                    <a:lumMod val="75000"/>
                  </a:schemeClr>
                </a:solidFill>
              </a:rPr>
              <a:t> = 500, </a:t>
            </a:r>
            <a:r>
              <a:rPr lang="en-US" sz="1400" b="1" dirty="0" err="1">
                <a:solidFill>
                  <a:schemeClr val="accent1">
                    <a:lumMod val="75000"/>
                  </a:schemeClr>
                </a:solidFill>
              </a:rPr>
              <a:t>tol</a:t>
            </a:r>
            <a:r>
              <a:rPr lang="en-US" sz="1400" b="1" dirty="0">
                <a:solidFill>
                  <a:schemeClr val="accent1">
                    <a:lumMod val="75000"/>
                  </a:schemeClr>
                </a:solidFill>
              </a:rPr>
              <a:t> = 10^-6),  </a:t>
            </a:r>
          </a:p>
          <a:p>
            <a:r>
              <a:rPr lang="en-US" sz="1400" b="1" dirty="0">
                <a:solidFill>
                  <a:schemeClr val="accent1">
                    <a:lumMod val="75000"/>
                  </a:schemeClr>
                </a:solidFill>
              </a:rPr>
              <a:t>	</a:t>
            </a:r>
            <a:r>
              <a:rPr lang="en-US" sz="1400" b="1" dirty="0" err="1">
                <a:solidFill>
                  <a:schemeClr val="accent1">
                    <a:lumMod val="75000"/>
                  </a:schemeClr>
                </a:solidFill>
              </a:rPr>
              <a:t>em</a:t>
            </a:r>
            <a:r>
              <a:rPr lang="en-US" sz="1400" b="1" dirty="0">
                <a:solidFill>
                  <a:schemeClr val="accent1">
                    <a:lumMod val="75000"/>
                  </a:schemeClr>
                </a:solidFill>
              </a:rPr>
              <a:t> = list(</a:t>
            </a:r>
            <a:r>
              <a:rPr lang="en-US" sz="1400" b="1" dirty="0" err="1">
                <a:solidFill>
                  <a:schemeClr val="accent1">
                    <a:lumMod val="75000"/>
                  </a:schemeClr>
                </a:solidFill>
              </a:rPr>
              <a:t>iter.max</a:t>
            </a:r>
            <a:r>
              <a:rPr lang="en-US" sz="1400" b="1" dirty="0">
                <a:solidFill>
                  <a:schemeClr val="accent1">
                    <a:lumMod val="75000"/>
                  </a:schemeClr>
                </a:solidFill>
              </a:rPr>
              <a:t> = 1000, </a:t>
            </a:r>
            <a:r>
              <a:rPr lang="en-US" sz="1400" b="1" dirty="0" err="1">
                <a:solidFill>
                  <a:schemeClr val="accent1">
                    <a:lumMod val="75000"/>
                  </a:schemeClr>
                </a:solidFill>
              </a:rPr>
              <a:t>tol</a:t>
            </a:r>
            <a:r>
              <a:rPr lang="en-US" sz="1400" b="1" dirty="0">
                <a:solidFill>
                  <a:schemeClr val="accent1">
                    <a:lumMod val="75000"/>
                  </a:schemeClr>
                </a:solidFill>
              </a:rPr>
              <a:t> = 10^-4), </a:t>
            </a:r>
          </a:p>
          <a:p>
            <a:r>
              <a:rPr lang="en-US" sz="1400" b="1" dirty="0">
                <a:solidFill>
                  <a:schemeClr val="accent1">
                    <a:lumMod val="75000"/>
                  </a:schemeClr>
                </a:solidFill>
              </a:rPr>
              <a:t>	initialize = "random")</a:t>
            </a:r>
          </a:p>
          <a:p>
            <a:pPr algn="ctr"/>
            <a:endParaRPr lang="en-US" dirty="0"/>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869612945"/>
      </p:ext>
    </p:extLst>
  </p:cSld>
  <p:clrMapOvr>
    <a:masterClrMapping/>
  </p:clrMapOvr>
  <mc:AlternateContent xmlns:mc="http://schemas.openxmlformats.org/markup-compatibility/2006">
    <mc:Choice xmlns:p14="http://schemas.microsoft.com/office/powerpoint/2010/main" Requires="p14">
      <p:transition spd="med" p14:dur="700" advTm="116233">
        <p:fade/>
      </p:transition>
    </mc:Choice>
    <mc:Fallback>
      <p:transition spd="med" advTm="11623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Topicmodels</a:t>
            </a:r>
            <a:r>
              <a:rPr lang="en-US" dirty="0"/>
              <a:t>::LDA</a:t>
            </a:r>
            <a:br>
              <a:rPr lang="en-US" dirty="0"/>
            </a:br>
            <a:r>
              <a:rPr lang="en-US" dirty="0"/>
              <a:t>Control-parameters</a:t>
            </a:r>
          </a:p>
        </p:txBody>
      </p:sp>
      <p:sp>
        <p:nvSpPr>
          <p:cNvPr id="3" name="Content Placeholder 2"/>
          <p:cNvSpPr>
            <a:spLocks noGrp="1"/>
          </p:cNvSpPr>
          <p:nvPr>
            <p:ph idx="1"/>
          </p:nvPr>
        </p:nvSpPr>
        <p:spPr/>
        <p:txBody>
          <a:bodyPr/>
          <a:lstStyle/>
          <a:p>
            <a:r>
              <a:rPr lang="en-US" sz="2000" dirty="0"/>
              <a:t>Method Gibbs</a:t>
            </a:r>
          </a:p>
          <a:p>
            <a:pPr lvl="1"/>
            <a:r>
              <a:rPr lang="en-US" sz="2000" dirty="0"/>
              <a:t>All parameters are same except for the</a:t>
            </a:r>
          </a:p>
          <a:p>
            <a:pPr marL="457200" lvl="1" indent="0">
              <a:buNone/>
            </a:pPr>
            <a:r>
              <a:rPr lang="en-US" sz="2000" dirty="0"/>
              <a:t>    ones mentioned below</a:t>
            </a:r>
          </a:p>
          <a:p>
            <a:pPr lvl="1"/>
            <a:r>
              <a:rPr lang="en-US" sz="2000" dirty="0"/>
              <a:t>Delta: prior distribution of term distribution over</a:t>
            </a:r>
          </a:p>
          <a:p>
            <a:pPr marL="457200" lvl="1" indent="0">
              <a:buNone/>
            </a:pPr>
            <a:r>
              <a:rPr lang="en-US" sz="2000" dirty="0"/>
              <a:t>                topics. Default = 0.1</a:t>
            </a:r>
          </a:p>
          <a:p>
            <a:pPr lvl="1"/>
            <a:r>
              <a:rPr lang="en-US" sz="2000" dirty="0" err="1"/>
              <a:t>Burnin</a:t>
            </a:r>
            <a:r>
              <a:rPr lang="en-US" sz="2000" dirty="0"/>
              <a:t>: first few iterations to be discarded</a:t>
            </a:r>
          </a:p>
          <a:p>
            <a:pPr lvl="1"/>
            <a:r>
              <a:rPr lang="en-US" sz="2000" dirty="0" err="1"/>
              <a:t>Iter</a:t>
            </a:r>
            <a:r>
              <a:rPr lang="en-US" sz="2000" dirty="0"/>
              <a:t>: no of iterations to be performed after </a:t>
            </a:r>
            <a:r>
              <a:rPr lang="en-US" sz="2000" dirty="0" err="1"/>
              <a:t>burnin</a:t>
            </a:r>
            <a:endParaRPr lang="en-US" sz="2000" dirty="0"/>
          </a:p>
          <a:p>
            <a:pPr lvl="1"/>
            <a:r>
              <a:rPr lang="en-US" sz="2000" dirty="0"/>
              <a:t>Thin: the iteration to be returned for </a:t>
            </a:r>
            <a:r>
              <a:rPr lang="en-US" sz="2000" dirty="0" err="1"/>
              <a:t>iter</a:t>
            </a:r>
            <a:r>
              <a:rPr lang="en-US" sz="2000" dirty="0"/>
              <a:t> iterations.</a:t>
            </a:r>
          </a:p>
          <a:p>
            <a:pPr lvl="1"/>
            <a:r>
              <a:rPr lang="en-US" sz="2000" dirty="0"/>
              <a:t>Best: if FALSE, all draws are returned. If TRUE, highest posterior likelihood result is returned.</a:t>
            </a:r>
          </a:p>
          <a:p>
            <a:pPr lvl="1"/>
            <a:endParaRPr lang="en-US" dirty="0"/>
          </a:p>
        </p:txBody>
      </p:sp>
      <p:sp>
        <p:nvSpPr>
          <p:cNvPr id="4" name="Rectangle 3"/>
          <p:cNvSpPr/>
          <p:nvPr/>
        </p:nvSpPr>
        <p:spPr>
          <a:xfrm>
            <a:off x="7616952" y="1723486"/>
            <a:ext cx="3663696" cy="2277808"/>
          </a:xfrm>
          <a:prstGeom prst="rect">
            <a:avLst/>
          </a:prstGeom>
          <a:solidFill>
            <a:schemeClr val="bg1">
              <a:lumMod val="95000"/>
            </a:schemeClr>
          </a:solidFill>
          <a:ln>
            <a:noFill/>
          </a:ln>
        </p:spPr>
        <p:style>
          <a:lnRef idx="1">
            <a:schemeClr val="accent2"/>
          </a:lnRef>
          <a:fillRef idx="2">
            <a:schemeClr val="accent2"/>
          </a:fillRef>
          <a:effectRef idx="1">
            <a:schemeClr val="accent2"/>
          </a:effectRef>
          <a:fontRef idx="minor">
            <a:schemeClr val="dk1"/>
          </a:fontRef>
        </p:style>
        <p:txBody>
          <a:bodyPr rtlCol="0" anchor="ctr"/>
          <a:lstStyle/>
          <a:p>
            <a:r>
              <a:rPr lang="en-US" sz="1400" b="1" dirty="0" err="1">
                <a:solidFill>
                  <a:schemeClr val="accent1">
                    <a:lumMod val="75000"/>
                  </a:schemeClr>
                </a:solidFill>
              </a:rPr>
              <a:t>control_LDA_Gibbs</a:t>
            </a:r>
            <a:r>
              <a:rPr lang="en-US" sz="1400" b="1" dirty="0">
                <a:solidFill>
                  <a:schemeClr val="accent1">
                    <a:lumMod val="75000"/>
                  </a:schemeClr>
                </a:solidFill>
              </a:rPr>
              <a:t> &lt;- </a:t>
            </a:r>
          </a:p>
          <a:p>
            <a:r>
              <a:rPr lang="en-US" sz="1400" b="1" dirty="0">
                <a:solidFill>
                  <a:schemeClr val="accent1">
                    <a:lumMod val="75000"/>
                  </a:schemeClr>
                </a:solidFill>
              </a:rPr>
              <a:t>	list(alpha = 50/k, </a:t>
            </a:r>
          </a:p>
          <a:p>
            <a:r>
              <a:rPr lang="en-US" sz="1400" b="1" dirty="0">
                <a:solidFill>
                  <a:schemeClr val="accent1">
                    <a:lumMod val="75000"/>
                  </a:schemeClr>
                </a:solidFill>
              </a:rPr>
              <a:t>	</a:t>
            </a:r>
            <a:r>
              <a:rPr lang="en-US" sz="1400" b="1" dirty="0" err="1">
                <a:solidFill>
                  <a:schemeClr val="accent1">
                    <a:lumMod val="75000"/>
                  </a:schemeClr>
                </a:solidFill>
              </a:rPr>
              <a:t>estimate.beta</a:t>
            </a:r>
            <a:r>
              <a:rPr lang="en-US" sz="1400" b="1" dirty="0">
                <a:solidFill>
                  <a:schemeClr val="accent1">
                    <a:lumMod val="75000"/>
                  </a:schemeClr>
                </a:solidFill>
              </a:rPr>
              <a:t> = TRUE, </a:t>
            </a:r>
          </a:p>
          <a:p>
            <a:r>
              <a:rPr lang="en-US" sz="1400" b="1" dirty="0">
                <a:solidFill>
                  <a:schemeClr val="accent1">
                    <a:lumMod val="75000"/>
                  </a:schemeClr>
                </a:solidFill>
              </a:rPr>
              <a:t>	verbose = 0, prefix = </a:t>
            </a:r>
            <a:r>
              <a:rPr lang="en-US" sz="1400" b="1" dirty="0" err="1">
                <a:solidFill>
                  <a:schemeClr val="accent1">
                    <a:lumMod val="75000"/>
                  </a:schemeClr>
                </a:solidFill>
              </a:rPr>
              <a:t>tempfile</a:t>
            </a:r>
            <a:r>
              <a:rPr lang="en-US" sz="1400" b="1" dirty="0">
                <a:solidFill>
                  <a:schemeClr val="accent1">
                    <a:lumMod val="75000"/>
                  </a:schemeClr>
                </a:solidFill>
              </a:rPr>
              <a:t>(), 	save = 0, keep = 0, </a:t>
            </a:r>
          </a:p>
          <a:p>
            <a:r>
              <a:rPr lang="en-US" sz="1400" b="1" dirty="0">
                <a:solidFill>
                  <a:schemeClr val="accent1">
                    <a:lumMod val="75000"/>
                  </a:schemeClr>
                </a:solidFill>
              </a:rPr>
              <a:t>	seed = </a:t>
            </a:r>
            <a:r>
              <a:rPr lang="en-US" sz="1400" b="1" dirty="0" err="1">
                <a:solidFill>
                  <a:schemeClr val="accent1">
                    <a:lumMod val="75000"/>
                  </a:schemeClr>
                </a:solidFill>
              </a:rPr>
              <a:t>as.integer</a:t>
            </a:r>
            <a:r>
              <a:rPr lang="en-US" sz="1400" b="1" dirty="0">
                <a:solidFill>
                  <a:schemeClr val="accent1">
                    <a:lumMod val="75000"/>
                  </a:schemeClr>
                </a:solidFill>
              </a:rPr>
              <a:t>(</a:t>
            </a:r>
            <a:r>
              <a:rPr lang="en-US" sz="1400" b="1" dirty="0" err="1">
                <a:solidFill>
                  <a:schemeClr val="accent1">
                    <a:lumMod val="75000"/>
                  </a:schemeClr>
                </a:solidFill>
              </a:rPr>
              <a:t>Sys.time</a:t>
            </a:r>
            <a:r>
              <a:rPr lang="en-US" sz="1400" b="1" dirty="0">
                <a:solidFill>
                  <a:schemeClr val="accent1">
                    <a:lumMod val="75000"/>
                  </a:schemeClr>
                </a:solidFill>
              </a:rPr>
              <a:t>()), </a:t>
            </a:r>
          </a:p>
          <a:p>
            <a:r>
              <a:rPr lang="en-US" sz="1400" b="1" dirty="0">
                <a:solidFill>
                  <a:schemeClr val="accent1">
                    <a:lumMod val="75000"/>
                  </a:schemeClr>
                </a:solidFill>
              </a:rPr>
              <a:t>	</a:t>
            </a:r>
            <a:r>
              <a:rPr lang="en-US" sz="1400" b="1" dirty="0" err="1">
                <a:solidFill>
                  <a:schemeClr val="accent1">
                    <a:lumMod val="75000"/>
                  </a:schemeClr>
                </a:solidFill>
              </a:rPr>
              <a:t>nstart</a:t>
            </a:r>
            <a:r>
              <a:rPr lang="en-US" sz="1400" b="1" dirty="0">
                <a:solidFill>
                  <a:schemeClr val="accent1">
                    <a:lumMod val="75000"/>
                  </a:schemeClr>
                </a:solidFill>
              </a:rPr>
              <a:t> = 1, best = TRUE, delta = 0.1, </a:t>
            </a:r>
          </a:p>
          <a:p>
            <a:r>
              <a:rPr lang="en-US" sz="1400" b="1" dirty="0">
                <a:solidFill>
                  <a:schemeClr val="accent1">
                    <a:lumMod val="75000"/>
                  </a:schemeClr>
                </a:solidFill>
              </a:rPr>
              <a:t>	</a:t>
            </a:r>
            <a:r>
              <a:rPr lang="en-US" sz="1400" b="1" dirty="0" err="1">
                <a:solidFill>
                  <a:schemeClr val="accent1">
                    <a:lumMod val="75000"/>
                  </a:schemeClr>
                </a:solidFill>
              </a:rPr>
              <a:t>iter</a:t>
            </a:r>
            <a:r>
              <a:rPr lang="en-US" sz="1400" b="1" dirty="0">
                <a:solidFill>
                  <a:schemeClr val="accent1">
                    <a:lumMod val="75000"/>
                  </a:schemeClr>
                </a:solidFill>
              </a:rPr>
              <a:t> = 2000, </a:t>
            </a:r>
            <a:r>
              <a:rPr lang="en-US" sz="1400" b="1" dirty="0" err="1">
                <a:solidFill>
                  <a:schemeClr val="accent1">
                    <a:lumMod val="75000"/>
                  </a:schemeClr>
                </a:solidFill>
              </a:rPr>
              <a:t>burnin</a:t>
            </a:r>
            <a:r>
              <a:rPr lang="en-US" sz="1400" b="1" dirty="0">
                <a:solidFill>
                  <a:schemeClr val="accent1">
                    <a:lumMod val="75000"/>
                  </a:schemeClr>
                </a:solidFill>
              </a:rPr>
              <a:t> = 0, </a:t>
            </a:r>
          </a:p>
          <a:p>
            <a:r>
              <a:rPr lang="en-US" sz="1400" b="1" dirty="0">
                <a:solidFill>
                  <a:schemeClr val="accent1">
                    <a:lumMod val="75000"/>
                  </a:schemeClr>
                </a:solidFill>
              </a:rPr>
              <a:t>	thin = 2000)</a:t>
            </a:r>
          </a:p>
        </p:txBody>
      </p:sp>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39115991"/>
      </p:ext>
    </p:extLst>
  </p:cSld>
  <p:clrMapOvr>
    <a:masterClrMapping/>
  </p:clrMapOvr>
  <mc:AlternateContent xmlns:mc="http://schemas.openxmlformats.org/markup-compatibility/2006">
    <mc:Choice xmlns:p14="http://schemas.microsoft.com/office/powerpoint/2010/main" Requires="p14">
      <p:transition spd="med" p14:dur="700" advTm="59300">
        <p:fade/>
      </p:transition>
    </mc:Choice>
    <mc:Fallback>
      <p:transition spd="med" advTm="593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24100" y="365125"/>
            <a:ext cx="4281225" cy="1325563"/>
          </a:xfrm>
        </p:spPr>
        <p:txBody>
          <a:bodyPr>
            <a:normAutofit fontScale="90000"/>
          </a:bodyPr>
          <a:lstStyle/>
          <a:p>
            <a:r>
              <a:rPr lang="en-US" dirty="0"/>
              <a:t>Model Selection &amp; Inference</a:t>
            </a:r>
          </a:p>
        </p:txBody>
      </p:sp>
      <p:sp>
        <p:nvSpPr>
          <p:cNvPr id="3" name="Content Placeholder 2"/>
          <p:cNvSpPr>
            <a:spLocks noGrp="1"/>
          </p:cNvSpPr>
          <p:nvPr>
            <p:ph sz="half" idx="1"/>
          </p:nvPr>
        </p:nvSpPr>
        <p:spPr/>
        <p:txBody>
          <a:bodyPr>
            <a:normAutofit fontScale="77500" lnSpcReduction="20000"/>
          </a:bodyPr>
          <a:lstStyle/>
          <a:p>
            <a:r>
              <a:rPr lang="en-US" sz="2200" dirty="0"/>
              <a:t>Helper functions to analyze the performance of model</a:t>
            </a:r>
          </a:p>
          <a:p>
            <a:pPr lvl="1"/>
            <a:r>
              <a:rPr lang="en-US" sz="2200" dirty="0" err="1"/>
              <a:t>loglik</a:t>
            </a:r>
            <a:r>
              <a:rPr lang="en-US" sz="2200" dirty="0"/>
              <a:t>(): obtains log-likelihood of fitted model</a:t>
            </a:r>
          </a:p>
          <a:p>
            <a:pPr lvl="1"/>
            <a:r>
              <a:rPr lang="en-US" sz="2200" dirty="0"/>
              <a:t>perplexity(): determines how well model fits over new data. Lower values are better.</a:t>
            </a:r>
          </a:p>
          <a:p>
            <a:pPr lvl="1"/>
            <a:r>
              <a:rPr lang="en-US" sz="2200" dirty="0"/>
              <a:t>posterior(): gives topic distribution over documents and term distribution over topics. </a:t>
            </a:r>
          </a:p>
          <a:p>
            <a:r>
              <a:rPr lang="en-US" sz="2200" dirty="0"/>
              <a:t>Need to experiment with different values for k for minimum perplexity.</a:t>
            </a:r>
          </a:p>
          <a:p>
            <a:r>
              <a:rPr lang="en-US" sz="2200" dirty="0"/>
              <a:t>One-way to determine is iterate the model over range of values for k using n-fold cross validation.</a:t>
            </a:r>
          </a:p>
          <a:p>
            <a:r>
              <a:rPr lang="en-US" sz="2200" dirty="0"/>
              <a:t>Another package </a:t>
            </a:r>
            <a:r>
              <a:rPr lang="en-US" sz="2200" i="1" dirty="0" err="1"/>
              <a:t>ldatuning</a:t>
            </a:r>
            <a:r>
              <a:rPr lang="en-US" sz="2200" dirty="0"/>
              <a:t> provides function for finding optimum no of topics and also some utility plot functions for visualization.</a:t>
            </a:r>
          </a:p>
          <a:p>
            <a:endParaRPr lang="en-US" dirty="0"/>
          </a:p>
        </p:txBody>
      </p:sp>
      <p:sp>
        <p:nvSpPr>
          <p:cNvPr id="5" name="Rectangle 4"/>
          <p:cNvSpPr/>
          <p:nvPr/>
        </p:nvSpPr>
        <p:spPr>
          <a:xfrm>
            <a:off x="6668076" y="191911"/>
            <a:ext cx="4436533" cy="2810933"/>
          </a:xfrm>
          <a:prstGeom prst="rect">
            <a:avLst/>
          </a:prstGeom>
          <a:solidFill>
            <a:schemeClr val="bg1">
              <a:lumMod val="85000"/>
            </a:schemeClr>
          </a:solidFill>
          <a:ln>
            <a:noFill/>
          </a:ln>
        </p:spPr>
        <p:style>
          <a:lnRef idx="1">
            <a:schemeClr val="accent2"/>
          </a:lnRef>
          <a:fillRef idx="2">
            <a:schemeClr val="accent2"/>
          </a:fillRef>
          <a:effectRef idx="1">
            <a:schemeClr val="accent2"/>
          </a:effectRef>
          <a:fontRef idx="minor">
            <a:schemeClr val="dk1"/>
          </a:fontRef>
        </p:style>
        <p:txBody>
          <a:bodyPr rtlCol="0" anchor="ctr"/>
          <a:lstStyle/>
          <a:p>
            <a:r>
              <a:rPr lang="en-US" sz="1100" b="1" dirty="0">
                <a:solidFill>
                  <a:schemeClr val="accent1">
                    <a:lumMod val="75000"/>
                  </a:schemeClr>
                </a:solidFill>
              </a:rPr>
              <a:t>results &lt;- matrix(</a:t>
            </a:r>
            <a:r>
              <a:rPr lang="en-US" sz="1100" b="1" dirty="0" err="1">
                <a:solidFill>
                  <a:schemeClr val="accent1">
                    <a:lumMod val="75000"/>
                  </a:schemeClr>
                </a:solidFill>
              </a:rPr>
              <a:t>ncol</a:t>
            </a:r>
            <a:r>
              <a:rPr lang="en-US" sz="1100" b="1" dirty="0">
                <a:solidFill>
                  <a:schemeClr val="accent1">
                    <a:lumMod val="75000"/>
                  </a:schemeClr>
                </a:solidFill>
              </a:rPr>
              <a:t>=2,nrow=0)</a:t>
            </a:r>
          </a:p>
          <a:p>
            <a:r>
              <a:rPr lang="en-US" sz="1100" b="1" dirty="0" err="1">
                <a:solidFill>
                  <a:schemeClr val="accent1">
                    <a:lumMod val="75000"/>
                  </a:schemeClr>
                </a:solidFill>
              </a:rPr>
              <a:t>colnames</a:t>
            </a:r>
            <a:r>
              <a:rPr lang="en-US" sz="1100" b="1" dirty="0">
                <a:solidFill>
                  <a:schemeClr val="accent1">
                    <a:lumMod val="75000"/>
                  </a:schemeClr>
                </a:solidFill>
              </a:rPr>
              <a:t>(results) &lt;- c("</a:t>
            </a:r>
            <a:r>
              <a:rPr lang="en-US" sz="1100" b="1" dirty="0" err="1">
                <a:solidFill>
                  <a:schemeClr val="accent1">
                    <a:lumMod val="75000"/>
                  </a:schemeClr>
                </a:solidFill>
              </a:rPr>
              <a:t>k","perplexity</a:t>
            </a:r>
            <a:r>
              <a:rPr lang="en-US" sz="1100" b="1" dirty="0">
                <a:solidFill>
                  <a:schemeClr val="accent1">
                    <a:lumMod val="75000"/>
                  </a:schemeClr>
                </a:solidFill>
              </a:rPr>
              <a:t>")</a:t>
            </a:r>
          </a:p>
          <a:p>
            <a:r>
              <a:rPr lang="en-US" sz="1100" b="1" dirty="0">
                <a:solidFill>
                  <a:schemeClr val="accent1">
                    <a:lumMod val="75000"/>
                  </a:schemeClr>
                </a:solidFill>
              </a:rPr>
              <a:t>for(k in </a:t>
            </a:r>
            <a:r>
              <a:rPr lang="en-US" sz="1100" b="1" dirty="0" err="1">
                <a:solidFill>
                  <a:schemeClr val="accent1">
                    <a:lumMod val="75000"/>
                  </a:schemeClr>
                </a:solidFill>
              </a:rPr>
              <a:t>k_vals</a:t>
            </a:r>
            <a:r>
              <a:rPr lang="en-US" sz="1100" b="1" dirty="0">
                <a:solidFill>
                  <a:schemeClr val="accent1">
                    <a:lumMod val="75000"/>
                  </a:schemeClr>
                </a:solidFill>
              </a:rPr>
              <a:t>) {</a:t>
            </a:r>
          </a:p>
          <a:p>
            <a:r>
              <a:rPr lang="en-US" sz="1100" b="1" dirty="0">
                <a:solidFill>
                  <a:schemeClr val="accent1">
                    <a:lumMod val="75000"/>
                  </a:schemeClr>
                </a:solidFill>
              </a:rPr>
              <a:t>  </a:t>
            </a:r>
            <a:r>
              <a:rPr lang="en-US" sz="1100" b="1" dirty="0" err="1">
                <a:solidFill>
                  <a:schemeClr val="accent1">
                    <a:lumMod val="75000"/>
                  </a:schemeClr>
                </a:solidFill>
              </a:rPr>
              <a:t>results_k</a:t>
            </a:r>
            <a:r>
              <a:rPr lang="en-US" sz="1100" b="1" dirty="0">
                <a:solidFill>
                  <a:schemeClr val="accent1">
                    <a:lumMod val="75000"/>
                  </a:schemeClr>
                </a:solidFill>
              </a:rPr>
              <a:t>  &lt;- matrix(</a:t>
            </a:r>
            <a:r>
              <a:rPr lang="en-US" sz="1100" b="1" dirty="0" err="1">
                <a:solidFill>
                  <a:schemeClr val="accent1">
                    <a:lumMod val="75000"/>
                  </a:schemeClr>
                </a:solidFill>
              </a:rPr>
              <a:t>ncol</a:t>
            </a:r>
            <a:r>
              <a:rPr lang="en-US" sz="1100" b="1" dirty="0">
                <a:solidFill>
                  <a:schemeClr val="accent1">
                    <a:lumMod val="75000"/>
                  </a:schemeClr>
                </a:solidFill>
              </a:rPr>
              <a:t>=2,nrow=0)</a:t>
            </a:r>
          </a:p>
          <a:p>
            <a:r>
              <a:rPr lang="en-US" sz="1100" b="1" dirty="0">
                <a:solidFill>
                  <a:schemeClr val="accent1">
                    <a:lumMod val="75000"/>
                  </a:schemeClr>
                </a:solidFill>
              </a:rPr>
              <a:t>  </a:t>
            </a:r>
            <a:r>
              <a:rPr lang="en-US" sz="1100" b="1" dirty="0" err="1">
                <a:solidFill>
                  <a:schemeClr val="accent1">
                    <a:lumMod val="75000"/>
                  </a:schemeClr>
                </a:solidFill>
              </a:rPr>
              <a:t>colnames</a:t>
            </a:r>
            <a:r>
              <a:rPr lang="en-US" sz="1100" b="1" dirty="0">
                <a:solidFill>
                  <a:schemeClr val="accent1">
                    <a:lumMod val="75000"/>
                  </a:schemeClr>
                </a:solidFill>
              </a:rPr>
              <a:t>(</a:t>
            </a:r>
            <a:r>
              <a:rPr lang="en-US" sz="1100" b="1" dirty="0" err="1">
                <a:solidFill>
                  <a:schemeClr val="accent1">
                    <a:lumMod val="75000"/>
                  </a:schemeClr>
                </a:solidFill>
              </a:rPr>
              <a:t>results_k</a:t>
            </a:r>
            <a:r>
              <a:rPr lang="en-US" sz="1100" b="1" dirty="0">
                <a:solidFill>
                  <a:schemeClr val="accent1">
                    <a:lumMod val="75000"/>
                  </a:schemeClr>
                </a:solidFill>
              </a:rPr>
              <a:t>) &lt;- c("</a:t>
            </a:r>
            <a:r>
              <a:rPr lang="en-US" sz="1100" b="1" dirty="0" err="1">
                <a:solidFill>
                  <a:schemeClr val="accent1">
                    <a:lumMod val="75000"/>
                  </a:schemeClr>
                </a:solidFill>
              </a:rPr>
              <a:t>k","perplexity</a:t>
            </a:r>
            <a:r>
              <a:rPr lang="en-US" sz="1100" b="1" dirty="0">
                <a:solidFill>
                  <a:schemeClr val="accent1">
                    <a:lumMod val="75000"/>
                  </a:schemeClr>
                </a:solidFill>
              </a:rPr>
              <a:t>")</a:t>
            </a:r>
          </a:p>
          <a:p>
            <a:r>
              <a:rPr lang="en-US" sz="1100" b="1" dirty="0">
                <a:solidFill>
                  <a:schemeClr val="accent1">
                    <a:lumMod val="75000"/>
                  </a:schemeClr>
                </a:solidFill>
              </a:rPr>
              <a:t>  for(</a:t>
            </a:r>
            <a:r>
              <a:rPr lang="en-US" sz="1100" b="1" dirty="0" err="1">
                <a:solidFill>
                  <a:schemeClr val="accent1">
                    <a:lumMod val="75000"/>
                  </a:schemeClr>
                </a:solidFill>
              </a:rPr>
              <a:t>i</a:t>
            </a:r>
            <a:r>
              <a:rPr lang="en-US" sz="1100" b="1" dirty="0">
                <a:solidFill>
                  <a:schemeClr val="accent1">
                    <a:lumMod val="75000"/>
                  </a:schemeClr>
                </a:solidFill>
              </a:rPr>
              <a:t> in 1:10) {</a:t>
            </a:r>
          </a:p>
          <a:p>
            <a:r>
              <a:rPr lang="en-US" sz="1100" b="1" dirty="0">
                <a:solidFill>
                  <a:schemeClr val="accent1">
                    <a:lumMod val="75000"/>
                  </a:schemeClr>
                </a:solidFill>
              </a:rPr>
              <a:t>    </a:t>
            </a:r>
            <a:r>
              <a:rPr lang="en-US" sz="1100" b="1" dirty="0" err="1">
                <a:solidFill>
                  <a:schemeClr val="accent1">
                    <a:lumMod val="75000"/>
                  </a:schemeClr>
                </a:solidFill>
              </a:rPr>
              <a:t>trainSet</a:t>
            </a:r>
            <a:r>
              <a:rPr lang="en-US" sz="1100" b="1" dirty="0">
                <a:solidFill>
                  <a:schemeClr val="accent1">
                    <a:lumMod val="75000"/>
                  </a:schemeClr>
                </a:solidFill>
              </a:rPr>
              <a:t> &lt;- </a:t>
            </a:r>
            <a:r>
              <a:rPr lang="en-US" sz="1100" b="1" dirty="0" err="1">
                <a:solidFill>
                  <a:schemeClr val="accent1">
                    <a:lumMod val="75000"/>
                  </a:schemeClr>
                </a:solidFill>
              </a:rPr>
              <a:t>dtm</a:t>
            </a:r>
            <a:r>
              <a:rPr lang="en-US" sz="1100" b="1" dirty="0">
                <a:solidFill>
                  <a:schemeClr val="accent1">
                    <a:lumMod val="75000"/>
                  </a:schemeClr>
                </a:solidFill>
              </a:rPr>
              <a:t>[</a:t>
            </a:r>
            <a:r>
              <a:rPr lang="en-US" sz="1100" b="1" dirty="0" err="1">
                <a:solidFill>
                  <a:schemeClr val="accent1">
                    <a:lumMod val="75000"/>
                  </a:schemeClr>
                </a:solidFill>
              </a:rPr>
              <a:t>splitfolds</a:t>
            </a:r>
            <a:r>
              <a:rPr lang="en-US" sz="1100" b="1" dirty="0">
                <a:solidFill>
                  <a:schemeClr val="accent1">
                    <a:lumMod val="75000"/>
                  </a:schemeClr>
                </a:solidFill>
              </a:rPr>
              <a:t> != </a:t>
            </a:r>
            <a:r>
              <a:rPr lang="en-US" sz="1100" b="1" dirty="0" err="1">
                <a:solidFill>
                  <a:schemeClr val="accent1">
                    <a:lumMod val="75000"/>
                  </a:schemeClr>
                </a:solidFill>
              </a:rPr>
              <a:t>i</a:t>
            </a:r>
            <a:r>
              <a:rPr lang="en-US" sz="1100" b="1" dirty="0">
                <a:solidFill>
                  <a:schemeClr val="accent1">
                    <a:lumMod val="75000"/>
                  </a:schemeClr>
                </a:solidFill>
              </a:rPr>
              <a:t>,]</a:t>
            </a:r>
          </a:p>
          <a:p>
            <a:r>
              <a:rPr lang="en-US" sz="1100" b="1" dirty="0">
                <a:solidFill>
                  <a:schemeClr val="accent1">
                    <a:lumMod val="75000"/>
                  </a:schemeClr>
                </a:solidFill>
              </a:rPr>
              <a:t>    </a:t>
            </a:r>
            <a:r>
              <a:rPr lang="en-US" sz="1100" b="1" dirty="0" err="1">
                <a:solidFill>
                  <a:schemeClr val="accent1">
                    <a:lumMod val="75000"/>
                  </a:schemeClr>
                </a:solidFill>
              </a:rPr>
              <a:t>testSet</a:t>
            </a:r>
            <a:r>
              <a:rPr lang="en-US" sz="1100" b="1" dirty="0">
                <a:solidFill>
                  <a:schemeClr val="accent1">
                    <a:lumMod val="75000"/>
                  </a:schemeClr>
                </a:solidFill>
              </a:rPr>
              <a:t> &lt;- </a:t>
            </a:r>
            <a:r>
              <a:rPr lang="en-US" sz="1100" b="1" dirty="0" err="1">
                <a:solidFill>
                  <a:schemeClr val="accent1">
                    <a:lumMod val="75000"/>
                  </a:schemeClr>
                </a:solidFill>
              </a:rPr>
              <a:t>dtm</a:t>
            </a:r>
            <a:r>
              <a:rPr lang="en-US" sz="1100" b="1" dirty="0">
                <a:solidFill>
                  <a:schemeClr val="accent1">
                    <a:lumMod val="75000"/>
                  </a:schemeClr>
                </a:solidFill>
              </a:rPr>
              <a:t>[</a:t>
            </a:r>
            <a:r>
              <a:rPr lang="en-US" sz="1100" b="1" dirty="0" err="1">
                <a:solidFill>
                  <a:schemeClr val="accent1">
                    <a:lumMod val="75000"/>
                  </a:schemeClr>
                </a:solidFill>
              </a:rPr>
              <a:t>splitfolds</a:t>
            </a:r>
            <a:r>
              <a:rPr lang="en-US" sz="1100" b="1" dirty="0">
                <a:solidFill>
                  <a:schemeClr val="accent1">
                    <a:lumMod val="75000"/>
                  </a:schemeClr>
                </a:solidFill>
              </a:rPr>
              <a:t> == </a:t>
            </a:r>
            <a:r>
              <a:rPr lang="en-US" sz="1100" b="1" dirty="0" err="1">
                <a:solidFill>
                  <a:schemeClr val="accent1">
                    <a:lumMod val="75000"/>
                  </a:schemeClr>
                </a:solidFill>
              </a:rPr>
              <a:t>i</a:t>
            </a:r>
            <a:r>
              <a:rPr lang="en-US" sz="1100" b="1" dirty="0">
                <a:solidFill>
                  <a:schemeClr val="accent1">
                    <a:lumMod val="75000"/>
                  </a:schemeClr>
                </a:solidFill>
              </a:rPr>
              <a:t>,]</a:t>
            </a:r>
          </a:p>
          <a:p>
            <a:r>
              <a:rPr lang="en-US" sz="1100" b="1" dirty="0">
                <a:solidFill>
                  <a:schemeClr val="accent1">
                    <a:lumMod val="75000"/>
                  </a:schemeClr>
                </a:solidFill>
              </a:rPr>
              <a:t>    </a:t>
            </a:r>
            <a:r>
              <a:rPr lang="en-US" sz="1100" b="1" dirty="0" err="1">
                <a:solidFill>
                  <a:schemeClr val="accent1">
                    <a:lumMod val="75000"/>
                  </a:schemeClr>
                </a:solidFill>
              </a:rPr>
              <a:t>ldaOutout</a:t>
            </a:r>
            <a:r>
              <a:rPr lang="en-US" sz="1100" b="1" dirty="0">
                <a:solidFill>
                  <a:schemeClr val="accent1">
                    <a:lumMod val="75000"/>
                  </a:schemeClr>
                </a:solidFill>
              </a:rPr>
              <a:t> &lt;- LDA(</a:t>
            </a:r>
            <a:r>
              <a:rPr lang="en-US" sz="1100" b="1" dirty="0" err="1">
                <a:solidFill>
                  <a:schemeClr val="accent1">
                    <a:lumMod val="75000"/>
                  </a:schemeClr>
                </a:solidFill>
              </a:rPr>
              <a:t>trainSet,k</a:t>
            </a:r>
            <a:r>
              <a:rPr lang="en-US" sz="1100" b="1" dirty="0">
                <a:solidFill>
                  <a:schemeClr val="accent1">
                    <a:lumMod val="75000"/>
                  </a:schemeClr>
                </a:solidFill>
              </a:rPr>
              <a:t>=</a:t>
            </a:r>
            <a:r>
              <a:rPr lang="en-US" sz="1100" b="1" dirty="0" err="1">
                <a:solidFill>
                  <a:schemeClr val="accent1">
                    <a:lumMod val="75000"/>
                  </a:schemeClr>
                </a:solidFill>
              </a:rPr>
              <a:t>k,method</a:t>
            </a:r>
            <a:r>
              <a:rPr lang="en-US" sz="1100" b="1" dirty="0">
                <a:solidFill>
                  <a:schemeClr val="accent1">
                    <a:lumMod val="75000"/>
                  </a:schemeClr>
                </a:solidFill>
              </a:rPr>
              <a:t> = "</a:t>
            </a:r>
            <a:r>
              <a:rPr lang="en-US" sz="1100" b="1" dirty="0" err="1">
                <a:solidFill>
                  <a:schemeClr val="accent1">
                    <a:lumMod val="75000"/>
                  </a:schemeClr>
                </a:solidFill>
              </a:rPr>
              <a:t>VEM",control</a:t>
            </a:r>
            <a:r>
              <a:rPr lang="en-US" sz="1100" b="1" dirty="0">
                <a:solidFill>
                  <a:schemeClr val="accent1">
                    <a:lumMod val="75000"/>
                  </a:schemeClr>
                </a:solidFill>
              </a:rPr>
              <a:t>=list(</a:t>
            </a:r>
            <a:r>
              <a:rPr lang="en-US" sz="1100" b="1" dirty="0" err="1">
                <a:solidFill>
                  <a:schemeClr val="accent1">
                    <a:lumMod val="75000"/>
                  </a:schemeClr>
                </a:solidFill>
              </a:rPr>
              <a:t>nstart</a:t>
            </a:r>
            <a:r>
              <a:rPr lang="en-US" sz="1100" b="1" dirty="0">
                <a:solidFill>
                  <a:schemeClr val="accent1">
                    <a:lumMod val="75000"/>
                  </a:schemeClr>
                </a:solidFill>
              </a:rPr>
              <a:t>=5,</a:t>
            </a:r>
          </a:p>
          <a:p>
            <a:r>
              <a:rPr lang="en-US" sz="1100" b="1" dirty="0">
                <a:solidFill>
                  <a:schemeClr val="accent1">
                    <a:lumMod val="75000"/>
                  </a:schemeClr>
                </a:solidFill>
              </a:rPr>
              <a:t>                                        seed=sample.int(10000,5),best=</a:t>
            </a:r>
            <a:r>
              <a:rPr lang="en-US" sz="1100" b="1" dirty="0" err="1">
                <a:solidFill>
                  <a:schemeClr val="accent1">
                    <a:lumMod val="75000"/>
                  </a:schemeClr>
                </a:solidFill>
              </a:rPr>
              <a:t>TRUE,em</a:t>
            </a:r>
            <a:r>
              <a:rPr lang="en-US" sz="1100" b="1" dirty="0">
                <a:solidFill>
                  <a:schemeClr val="accent1">
                    <a:lumMod val="75000"/>
                  </a:schemeClr>
                </a:solidFill>
              </a:rPr>
              <a:t>=list(</a:t>
            </a:r>
            <a:r>
              <a:rPr lang="en-US" sz="1100" b="1" dirty="0" err="1">
                <a:solidFill>
                  <a:schemeClr val="accent1">
                    <a:lumMod val="75000"/>
                  </a:schemeClr>
                </a:solidFill>
              </a:rPr>
              <a:t>tol</a:t>
            </a:r>
            <a:r>
              <a:rPr lang="en-US" sz="1100" b="1" dirty="0">
                <a:solidFill>
                  <a:schemeClr val="accent1">
                    <a:lumMod val="75000"/>
                  </a:schemeClr>
                </a:solidFill>
              </a:rPr>
              <a:t>=10^-5),</a:t>
            </a:r>
          </a:p>
          <a:p>
            <a:r>
              <a:rPr lang="en-US" sz="1100" b="1" dirty="0">
                <a:solidFill>
                  <a:schemeClr val="accent1">
                    <a:lumMod val="75000"/>
                  </a:schemeClr>
                </a:solidFill>
              </a:rPr>
              <a:t>                                        </a:t>
            </a:r>
            <a:r>
              <a:rPr lang="en-US" sz="1100" b="1" dirty="0" err="1">
                <a:solidFill>
                  <a:schemeClr val="accent1">
                    <a:lumMod val="75000"/>
                  </a:schemeClr>
                </a:solidFill>
              </a:rPr>
              <a:t>var</a:t>
            </a:r>
            <a:r>
              <a:rPr lang="en-US" sz="1100" b="1" dirty="0">
                <a:solidFill>
                  <a:schemeClr val="accent1">
                    <a:lumMod val="75000"/>
                  </a:schemeClr>
                </a:solidFill>
              </a:rPr>
              <a:t>=list(</a:t>
            </a:r>
            <a:r>
              <a:rPr lang="en-US" sz="1100" b="1" dirty="0" err="1">
                <a:solidFill>
                  <a:schemeClr val="accent1">
                    <a:lumMod val="75000"/>
                  </a:schemeClr>
                </a:solidFill>
              </a:rPr>
              <a:t>tol</a:t>
            </a:r>
            <a:r>
              <a:rPr lang="en-US" sz="1100" b="1" dirty="0">
                <a:solidFill>
                  <a:schemeClr val="accent1">
                    <a:lumMod val="75000"/>
                  </a:schemeClr>
                </a:solidFill>
              </a:rPr>
              <a:t>=10^-4)))</a:t>
            </a:r>
          </a:p>
          <a:p>
            <a:r>
              <a:rPr lang="en-US" sz="1100" b="1" dirty="0">
                <a:solidFill>
                  <a:schemeClr val="accent1">
                    <a:lumMod val="75000"/>
                  </a:schemeClr>
                </a:solidFill>
              </a:rPr>
              <a:t>    </a:t>
            </a:r>
            <a:r>
              <a:rPr lang="en-US" sz="1100" b="1" dirty="0" err="1">
                <a:solidFill>
                  <a:schemeClr val="accent1">
                    <a:lumMod val="75000"/>
                  </a:schemeClr>
                </a:solidFill>
              </a:rPr>
              <a:t>results_k</a:t>
            </a:r>
            <a:r>
              <a:rPr lang="en-US" sz="1100" b="1" dirty="0">
                <a:solidFill>
                  <a:schemeClr val="accent1">
                    <a:lumMod val="75000"/>
                  </a:schemeClr>
                </a:solidFill>
              </a:rPr>
              <a:t> &lt;- </a:t>
            </a:r>
            <a:r>
              <a:rPr lang="en-US" sz="1100" b="1" dirty="0" err="1">
                <a:solidFill>
                  <a:schemeClr val="accent1">
                    <a:lumMod val="75000"/>
                  </a:schemeClr>
                </a:solidFill>
              </a:rPr>
              <a:t>rbind</a:t>
            </a:r>
            <a:r>
              <a:rPr lang="en-US" sz="1100" b="1" dirty="0">
                <a:solidFill>
                  <a:schemeClr val="accent1">
                    <a:lumMod val="75000"/>
                  </a:schemeClr>
                </a:solidFill>
              </a:rPr>
              <a:t>(</a:t>
            </a:r>
            <a:r>
              <a:rPr lang="en-US" sz="1100" b="1" dirty="0" err="1">
                <a:solidFill>
                  <a:schemeClr val="accent1">
                    <a:lumMod val="75000"/>
                  </a:schemeClr>
                </a:solidFill>
              </a:rPr>
              <a:t>results_k,c</a:t>
            </a:r>
            <a:r>
              <a:rPr lang="en-US" sz="1100" b="1" dirty="0">
                <a:solidFill>
                  <a:schemeClr val="accent1">
                    <a:lumMod val="75000"/>
                  </a:schemeClr>
                </a:solidFill>
              </a:rPr>
              <a:t>(</a:t>
            </a:r>
            <a:r>
              <a:rPr lang="en-US" sz="1100" b="1" dirty="0" err="1">
                <a:solidFill>
                  <a:schemeClr val="accent1">
                    <a:lumMod val="75000"/>
                  </a:schemeClr>
                </a:solidFill>
              </a:rPr>
              <a:t>k,perplexity</a:t>
            </a:r>
            <a:r>
              <a:rPr lang="en-US" sz="1100" b="1" dirty="0">
                <a:solidFill>
                  <a:schemeClr val="accent1">
                    <a:lumMod val="75000"/>
                  </a:schemeClr>
                </a:solidFill>
              </a:rPr>
              <a:t>(</a:t>
            </a:r>
            <a:r>
              <a:rPr lang="en-US" sz="1100" b="1" dirty="0" err="1">
                <a:solidFill>
                  <a:schemeClr val="accent1">
                    <a:lumMod val="75000"/>
                  </a:schemeClr>
                </a:solidFill>
              </a:rPr>
              <a:t>ldaOutout,newdata</a:t>
            </a:r>
            <a:r>
              <a:rPr lang="en-US" sz="1100" b="1" dirty="0">
                <a:solidFill>
                  <a:schemeClr val="accent1">
                    <a:lumMod val="75000"/>
                  </a:schemeClr>
                </a:solidFill>
              </a:rPr>
              <a:t> = </a:t>
            </a:r>
            <a:r>
              <a:rPr lang="en-US" sz="1100" b="1" dirty="0" err="1">
                <a:solidFill>
                  <a:schemeClr val="accent1">
                    <a:lumMod val="75000"/>
                  </a:schemeClr>
                </a:solidFill>
              </a:rPr>
              <a:t>testSet</a:t>
            </a:r>
            <a:r>
              <a:rPr lang="en-US" sz="1100" b="1" dirty="0">
                <a:solidFill>
                  <a:schemeClr val="accent1">
                    <a:lumMod val="75000"/>
                  </a:schemeClr>
                </a:solidFill>
              </a:rPr>
              <a:t>)))</a:t>
            </a:r>
          </a:p>
          <a:p>
            <a:r>
              <a:rPr lang="en-US" sz="1100" b="1" dirty="0">
                <a:solidFill>
                  <a:schemeClr val="accent1">
                    <a:lumMod val="75000"/>
                  </a:schemeClr>
                </a:solidFill>
              </a:rPr>
              <a:t>  }</a:t>
            </a:r>
          </a:p>
          <a:p>
            <a:r>
              <a:rPr lang="en-US" sz="1100" b="1" dirty="0">
                <a:solidFill>
                  <a:schemeClr val="accent1">
                    <a:lumMod val="75000"/>
                  </a:schemeClr>
                </a:solidFill>
              </a:rPr>
              <a:t>  results &lt;- </a:t>
            </a:r>
            <a:r>
              <a:rPr lang="en-US" sz="1100" b="1" dirty="0" err="1">
                <a:solidFill>
                  <a:schemeClr val="accent1">
                    <a:lumMod val="75000"/>
                  </a:schemeClr>
                </a:solidFill>
              </a:rPr>
              <a:t>rbind</a:t>
            </a:r>
            <a:r>
              <a:rPr lang="en-US" sz="1100" b="1" dirty="0">
                <a:solidFill>
                  <a:schemeClr val="accent1">
                    <a:lumMod val="75000"/>
                  </a:schemeClr>
                </a:solidFill>
              </a:rPr>
              <a:t>(</a:t>
            </a:r>
            <a:r>
              <a:rPr lang="en-US" sz="1100" b="1" dirty="0" err="1">
                <a:solidFill>
                  <a:schemeClr val="accent1">
                    <a:lumMod val="75000"/>
                  </a:schemeClr>
                </a:solidFill>
              </a:rPr>
              <a:t>results,results_k</a:t>
            </a:r>
            <a:r>
              <a:rPr lang="en-US" sz="1100" b="1" dirty="0">
                <a:solidFill>
                  <a:schemeClr val="accent1">
                    <a:lumMod val="75000"/>
                  </a:schemeClr>
                </a:solidFill>
              </a:rPr>
              <a:t>)</a:t>
            </a:r>
          </a:p>
          <a:p>
            <a:r>
              <a:rPr lang="en-US" sz="1100" dirty="0"/>
              <a:t>}</a:t>
            </a:r>
          </a:p>
        </p:txBody>
      </p:sp>
      <p:pic>
        <p:nvPicPr>
          <p:cNvPr id="7" name="Picture 6"/>
          <p:cNvPicPr>
            <a:picLocks noChangeAspect="1"/>
          </p:cNvPicPr>
          <p:nvPr/>
        </p:nvPicPr>
        <p:blipFill>
          <a:blip r:embed="rId5"/>
          <a:stretch>
            <a:fillRect/>
          </a:stretch>
        </p:blipFill>
        <p:spPr>
          <a:xfrm>
            <a:off x="6431614" y="3255013"/>
            <a:ext cx="5334462" cy="3170195"/>
          </a:xfrm>
          <a:prstGeom prst="rect">
            <a:avLst/>
          </a:prstGeom>
        </p:spPr>
      </p:pic>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777166393"/>
      </p:ext>
    </p:extLst>
  </p:cSld>
  <p:clrMapOvr>
    <a:masterClrMapping/>
  </p:clrMapOvr>
  <mc:AlternateContent xmlns:mc="http://schemas.openxmlformats.org/markup-compatibility/2006">
    <mc:Choice xmlns:p14="http://schemas.microsoft.com/office/powerpoint/2010/main" Requires="p14">
      <p:transition spd="med" p14:dur="700" advTm="86624">
        <p:fade/>
      </p:transition>
    </mc:Choice>
    <mc:Fallback>
      <p:transition spd="med" advTm="8662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5"/>
          <a:stretch>
            <a:fillRect/>
          </a:stretch>
        </p:blipFill>
        <p:spPr>
          <a:xfrm>
            <a:off x="6803543" y="3747911"/>
            <a:ext cx="4889696" cy="2912533"/>
          </a:xfrm>
          <a:prstGeom prst="rect">
            <a:avLst/>
          </a:prstGeom>
        </p:spPr>
      </p:pic>
      <p:sp>
        <p:nvSpPr>
          <p:cNvPr id="12" name="Title 11"/>
          <p:cNvSpPr>
            <a:spLocks noGrp="1"/>
          </p:cNvSpPr>
          <p:nvPr>
            <p:ph type="title"/>
          </p:nvPr>
        </p:nvSpPr>
        <p:spPr>
          <a:xfrm>
            <a:off x="1562100" y="457200"/>
            <a:ext cx="3932237" cy="750711"/>
          </a:xfrm>
        </p:spPr>
        <p:txBody>
          <a:bodyPr/>
          <a:lstStyle/>
          <a:p>
            <a:r>
              <a:rPr lang="en-US" dirty="0"/>
              <a:t>Inference</a:t>
            </a:r>
          </a:p>
        </p:txBody>
      </p:sp>
      <p:sp>
        <p:nvSpPr>
          <p:cNvPr id="16" name="Text Placeholder 15"/>
          <p:cNvSpPr>
            <a:spLocks noGrp="1"/>
          </p:cNvSpPr>
          <p:nvPr>
            <p:ph type="body" sz="half" idx="2"/>
          </p:nvPr>
        </p:nvSpPr>
        <p:spPr>
          <a:xfrm>
            <a:off x="1562100" y="1207911"/>
            <a:ext cx="4962878" cy="4653139"/>
          </a:xfrm>
        </p:spPr>
        <p:txBody>
          <a:bodyPr>
            <a:normAutofit/>
          </a:bodyPr>
          <a:lstStyle/>
          <a:p>
            <a:pPr marL="285750" indent="-285750">
              <a:buFont typeface="Arial" panose="020B0604020202020204" pitchFamily="34" charset="0"/>
              <a:buChar char="•"/>
            </a:pPr>
            <a:r>
              <a:rPr lang="en-US" dirty="0"/>
              <a:t>Experimented with bunch of values between 2 to 50 for no. of topics </a:t>
            </a:r>
          </a:p>
          <a:p>
            <a:pPr marL="285750" indent="-285750">
              <a:buFont typeface="Arial" panose="020B0604020202020204" pitchFamily="34" charset="0"/>
              <a:buChar char="•"/>
            </a:pPr>
            <a:r>
              <a:rPr lang="en-US" dirty="0"/>
              <a:t>Fit doesn’t show much variance with </a:t>
            </a:r>
            <a:r>
              <a:rPr lang="en-US" dirty="0" err="1"/>
              <a:t>no.of</a:t>
            </a:r>
            <a:r>
              <a:rPr lang="en-US" dirty="0"/>
              <a:t> topics so arbitrarily chose 7 topics to model.</a:t>
            </a:r>
          </a:p>
          <a:p>
            <a:pPr marL="285750" indent="-285750">
              <a:buFont typeface="Arial" panose="020B0604020202020204" pitchFamily="34" charset="0"/>
              <a:buChar char="•"/>
            </a:pPr>
            <a:r>
              <a:rPr lang="en-US" dirty="0"/>
              <a:t>Three models were created: </a:t>
            </a:r>
          </a:p>
          <a:p>
            <a:pPr marL="742950" lvl="1" indent="-285750">
              <a:buFont typeface="Arial" panose="020B0604020202020204" pitchFamily="34" charset="0"/>
              <a:buChar char="•"/>
            </a:pPr>
            <a:r>
              <a:rPr lang="en-US" dirty="0"/>
              <a:t>Using VEM with alpha and beta estimated.</a:t>
            </a:r>
          </a:p>
          <a:p>
            <a:pPr marL="742950" lvl="1" indent="-285750">
              <a:buFont typeface="Arial" panose="020B0604020202020204" pitchFamily="34" charset="0"/>
              <a:buChar char="•"/>
            </a:pPr>
            <a:r>
              <a:rPr lang="en-US" dirty="0"/>
              <a:t>Using VEM with alpha fixed at 50/7</a:t>
            </a:r>
          </a:p>
          <a:p>
            <a:pPr marL="742950" lvl="1" indent="-285750">
              <a:buFont typeface="Arial" panose="020B0604020202020204" pitchFamily="34" charset="0"/>
              <a:buChar char="•"/>
            </a:pPr>
            <a:r>
              <a:rPr lang="en-US" dirty="0"/>
              <a:t>Using Gibbs sampling</a:t>
            </a:r>
          </a:p>
          <a:p>
            <a:pPr marL="285750" indent="-285750">
              <a:buFont typeface="Arial" panose="020B0604020202020204" pitchFamily="34" charset="0"/>
              <a:buChar char="•"/>
            </a:pPr>
            <a:r>
              <a:rPr lang="en-US" dirty="0"/>
              <a:t>VEM with estimated value of alpha gave the best results as the probability of documents being assigned to one topic is high.</a:t>
            </a:r>
          </a:p>
          <a:p>
            <a:pPr marL="285750" indent="-285750">
              <a:buFont typeface="Arial" panose="020B0604020202020204" pitchFamily="34" charset="0"/>
              <a:buChar char="•"/>
            </a:pPr>
            <a:r>
              <a:rPr lang="en-US" dirty="0"/>
              <a:t>VEM also gave lowest value for alpha so we can say lower the alpha higher is the % of documents assigned to one single topic with high probability</a:t>
            </a:r>
          </a:p>
          <a:p>
            <a:pPr marL="285750" indent="-285750">
              <a:buFont typeface="Arial" panose="020B0604020202020204" pitchFamily="34" charset="0"/>
              <a:buChar char="•"/>
            </a:pPr>
            <a:r>
              <a:rPr lang="en-US" dirty="0"/>
              <a:t>We can also inspect the n most frequent terms given by each algorithm and see what makes logical sense.</a:t>
            </a:r>
          </a:p>
          <a:p>
            <a:endParaRPr lang="en-US" dirty="0"/>
          </a:p>
        </p:txBody>
      </p:sp>
      <p:sp>
        <p:nvSpPr>
          <p:cNvPr id="17" name="Rectangle 16"/>
          <p:cNvSpPr/>
          <p:nvPr/>
        </p:nvSpPr>
        <p:spPr>
          <a:xfrm>
            <a:off x="6961588" y="158045"/>
            <a:ext cx="4225701" cy="3488266"/>
          </a:xfrm>
          <a:prstGeom prst="rect">
            <a:avLst/>
          </a:prstGeom>
          <a:solidFill>
            <a:schemeClr val="bg1">
              <a:lumMod val="85000"/>
            </a:schemeClr>
          </a:solidFill>
          <a:ln>
            <a:noFill/>
          </a:ln>
        </p:spPr>
        <p:style>
          <a:lnRef idx="1">
            <a:schemeClr val="accent2"/>
          </a:lnRef>
          <a:fillRef idx="2">
            <a:schemeClr val="accent2"/>
          </a:fillRef>
          <a:effectRef idx="1">
            <a:schemeClr val="accent2"/>
          </a:effectRef>
          <a:fontRef idx="minor">
            <a:schemeClr val="dk1"/>
          </a:fontRef>
        </p:style>
        <p:txBody>
          <a:bodyPr rtlCol="0" anchor="ctr"/>
          <a:lstStyle/>
          <a:p>
            <a:r>
              <a:rPr lang="en-US" sz="1100" b="1" dirty="0">
                <a:solidFill>
                  <a:schemeClr val="accent1">
                    <a:lumMod val="75000"/>
                  </a:schemeClr>
                </a:solidFill>
              </a:rPr>
              <a:t>k &lt;- 7</a:t>
            </a:r>
          </a:p>
          <a:p>
            <a:r>
              <a:rPr lang="en-US" sz="1100" b="1" dirty="0">
                <a:solidFill>
                  <a:schemeClr val="accent1">
                    <a:lumMod val="75000"/>
                  </a:schemeClr>
                </a:solidFill>
              </a:rPr>
              <a:t>seeds &lt;- sample.int(10000,5)</a:t>
            </a:r>
          </a:p>
          <a:p>
            <a:r>
              <a:rPr lang="en-US" sz="1100" b="1" dirty="0" err="1">
                <a:solidFill>
                  <a:schemeClr val="accent1">
                    <a:lumMod val="75000"/>
                  </a:schemeClr>
                </a:solidFill>
              </a:rPr>
              <a:t>nstart</a:t>
            </a:r>
            <a:r>
              <a:rPr lang="en-US" sz="1100" b="1" dirty="0">
                <a:solidFill>
                  <a:schemeClr val="accent1">
                    <a:lumMod val="75000"/>
                  </a:schemeClr>
                </a:solidFill>
              </a:rPr>
              <a:t> &lt;- 5</a:t>
            </a:r>
          </a:p>
          <a:p>
            <a:r>
              <a:rPr lang="en-US" sz="1100" b="1" dirty="0">
                <a:solidFill>
                  <a:schemeClr val="accent1">
                    <a:lumMod val="75000"/>
                  </a:schemeClr>
                </a:solidFill>
              </a:rPr>
              <a:t>best &lt;- TRUE</a:t>
            </a:r>
          </a:p>
          <a:p>
            <a:r>
              <a:rPr lang="en-US" sz="1100" b="1" dirty="0" err="1">
                <a:solidFill>
                  <a:schemeClr val="accent1">
                    <a:lumMod val="75000"/>
                  </a:schemeClr>
                </a:solidFill>
              </a:rPr>
              <a:t>em</a:t>
            </a:r>
            <a:r>
              <a:rPr lang="en-US" sz="1100" b="1" dirty="0">
                <a:solidFill>
                  <a:schemeClr val="accent1">
                    <a:lumMod val="75000"/>
                  </a:schemeClr>
                </a:solidFill>
              </a:rPr>
              <a:t> &lt;- list(</a:t>
            </a:r>
            <a:r>
              <a:rPr lang="en-US" sz="1100" b="1" dirty="0" err="1">
                <a:solidFill>
                  <a:schemeClr val="accent1">
                    <a:lumMod val="75000"/>
                  </a:schemeClr>
                </a:solidFill>
              </a:rPr>
              <a:t>iter.max</a:t>
            </a:r>
            <a:r>
              <a:rPr lang="en-US" sz="1100" b="1" dirty="0">
                <a:solidFill>
                  <a:schemeClr val="accent1">
                    <a:lumMod val="75000"/>
                  </a:schemeClr>
                </a:solidFill>
              </a:rPr>
              <a:t>=1000,tol=10^-5)</a:t>
            </a:r>
          </a:p>
          <a:p>
            <a:r>
              <a:rPr lang="en-US" sz="1100" b="1" dirty="0" err="1">
                <a:solidFill>
                  <a:schemeClr val="accent1">
                    <a:lumMod val="75000"/>
                  </a:schemeClr>
                </a:solidFill>
              </a:rPr>
              <a:t>init</a:t>
            </a:r>
            <a:r>
              <a:rPr lang="en-US" sz="1100" b="1" dirty="0">
                <a:solidFill>
                  <a:schemeClr val="accent1">
                    <a:lumMod val="75000"/>
                  </a:schemeClr>
                </a:solidFill>
              </a:rPr>
              <a:t> &lt;- "seeded" </a:t>
            </a:r>
          </a:p>
          <a:p>
            <a:endParaRPr lang="en-US" sz="1100" b="1" dirty="0">
              <a:solidFill>
                <a:schemeClr val="accent1">
                  <a:lumMod val="75000"/>
                </a:schemeClr>
              </a:solidFill>
            </a:endParaRPr>
          </a:p>
          <a:p>
            <a:r>
              <a:rPr lang="en-US" sz="1100" b="1" dirty="0" err="1">
                <a:solidFill>
                  <a:schemeClr val="accent1">
                    <a:lumMod val="75000"/>
                  </a:schemeClr>
                </a:solidFill>
              </a:rPr>
              <a:t>lda_vem_est_all</a:t>
            </a:r>
            <a:r>
              <a:rPr lang="en-US" sz="1100" b="1" dirty="0">
                <a:solidFill>
                  <a:schemeClr val="accent1">
                    <a:lumMod val="75000"/>
                  </a:schemeClr>
                </a:solidFill>
              </a:rPr>
              <a:t> &lt;- LDA(</a:t>
            </a:r>
            <a:r>
              <a:rPr lang="en-US" sz="1100" b="1" dirty="0" err="1">
                <a:solidFill>
                  <a:schemeClr val="accent1">
                    <a:lumMod val="75000"/>
                  </a:schemeClr>
                </a:solidFill>
              </a:rPr>
              <a:t>dtm,k,method</a:t>
            </a:r>
            <a:r>
              <a:rPr lang="en-US" sz="1100" b="1" dirty="0">
                <a:solidFill>
                  <a:schemeClr val="accent1">
                    <a:lumMod val="75000"/>
                  </a:schemeClr>
                </a:solidFill>
              </a:rPr>
              <a:t>="</a:t>
            </a:r>
            <a:r>
              <a:rPr lang="en-US" sz="1100" b="1" dirty="0" err="1">
                <a:solidFill>
                  <a:schemeClr val="accent1">
                    <a:lumMod val="75000"/>
                  </a:schemeClr>
                </a:solidFill>
              </a:rPr>
              <a:t>VEM",control</a:t>
            </a:r>
            <a:r>
              <a:rPr lang="en-US" sz="1100" b="1" dirty="0">
                <a:solidFill>
                  <a:schemeClr val="accent1">
                    <a:lumMod val="75000"/>
                  </a:schemeClr>
                </a:solidFill>
              </a:rPr>
              <a:t>=list(</a:t>
            </a:r>
            <a:r>
              <a:rPr lang="en-US" sz="1100" b="1" dirty="0" err="1">
                <a:solidFill>
                  <a:schemeClr val="accent1">
                    <a:lumMod val="75000"/>
                  </a:schemeClr>
                </a:solidFill>
              </a:rPr>
              <a:t>nstart</a:t>
            </a:r>
            <a:r>
              <a:rPr lang="en-US" sz="1100" b="1" dirty="0">
                <a:solidFill>
                  <a:schemeClr val="accent1">
                    <a:lumMod val="75000"/>
                  </a:schemeClr>
                </a:solidFill>
              </a:rPr>
              <a:t>=</a:t>
            </a:r>
            <a:r>
              <a:rPr lang="en-US" sz="1100" b="1" dirty="0" err="1">
                <a:solidFill>
                  <a:schemeClr val="accent1">
                    <a:lumMod val="75000"/>
                  </a:schemeClr>
                </a:solidFill>
              </a:rPr>
              <a:t>nstart,seed</a:t>
            </a:r>
            <a:r>
              <a:rPr lang="en-US" sz="1100" b="1" dirty="0">
                <a:solidFill>
                  <a:schemeClr val="accent1">
                    <a:lumMod val="75000"/>
                  </a:schemeClr>
                </a:solidFill>
              </a:rPr>
              <a:t>=</a:t>
            </a:r>
            <a:r>
              <a:rPr lang="en-US" sz="1100" b="1" dirty="0" err="1">
                <a:solidFill>
                  <a:schemeClr val="accent1">
                    <a:lumMod val="75000"/>
                  </a:schemeClr>
                </a:solidFill>
              </a:rPr>
              <a:t>seeds,best</a:t>
            </a:r>
            <a:r>
              <a:rPr lang="en-US" sz="1100" b="1" dirty="0">
                <a:solidFill>
                  <a:schemeClr val="accent1">
                    <a:lumMod val="75000"/>
                  </a:schemeClr>
                </a:solidFill>
              </a:rPr>
              <a:t>=</a:t>
            </a:r>
            <a:r>
              <a:rPr lang="en-US" sz="1100" b="1" dirty="0" err="1">
                <a:solidFill>
                  <a:schemeClr val="accent1">
                    <a:lumMod val="75000"/>
                  </a:schemeClr>
                </a:solidFill>
              </a:rPr>
              <a:t>best,em</a:t>
            </a:r>
            <a:r>
              <a:rPr lang="en-US" sz="1100" b="1" dirty="0">
                <a:solidFill>
                  <a:schemeClr val="accent1">
                    <a:lumMod val="75000"/>
                  </a:schemeClr>
                </a:solidFill>
              </a:rPr>
              <a:t>=</a:t>
            </a:r>
            <a:r>
              <a:rPr lang="en-US" sz="1100" b="1" dirty="0" err="1">
                <a:solidFill>
                  <a:schemeClr val="accent1">
                    <a:lumMod val="75000"/>
                  </a:schemeClr>
                </a:solidFill>
              </a:rPr>
              <a:t>em,initialize</a:t>
            </a:r>
            <a:r>
              <a:rPr lang="en-US" sz="1100" b="1" dirty="0">
                <a:solidFill>
                  <a:schemeClr val="accent1">
                    <a:lumMod val="75000"/>
                  </a:schemeClr>
                </a:solidFill>
              </a:rPr>
              <a:t>=</a:t>
            </a:r>
            <a:r>
              <a:rPr lang="en-US" sz="1100" b="1" dirty="0" err="1">
                <a:solidFill>
                  <a:schemeClr val="accent1">
                    <a:lumMod val="75000"/>
                  </a:schemeClr>
                </a:solidFill>
              </a:rPr>
              <a:t>init</a:t>
            </a:r>
            <a:r>
              <a:rPr lang="en-US" sz="1100" b="1" dirty="0">
                <a:solidFill>
                  <a:schemeClr val="accent1">
                    <a:lumMod val="75000"/>
                  </a:schemeClr>
                </a:solidFill>
              </a:rPr>
              <a:t>))</a:t>
            </a:r>
          </a:p>
          <a:p>
            <a:endParaRPr lang="en-US" sz="1100" b="1" dirty="0">
              <a:solidFill>
                <a:schemeClr val="accent1">
                  <a:lumMod val="75000"/>
                </a:schemeClr>
              </a:solidFill>
            </a:endParaRPr>
          </a:p>
          <a:p>
            <a:r>
              <a:rPr lang="en-US" sz="1100" b="1" dirty="0" err="1">
                <a:solidFill>
                  <a:schemeClr val="accent1">
                    <a:lumMod val="75000"/>
                  </a:schemeClr>
                </a:solidFill>
              </a:rPr>
              <a:t>lda_vem_fix_alpha</a:t>
            </a:r>
            <a:r>
              <a:rPr lang="en-US" sz="1100" b="1" dirty="0">
                <a:solidFill>
                  <a:schemeClr val="accent1">
                    <a:lumMod val="75000"/>
                  </a:schemeClr>
                </a:solidFill>
              </a:rPr>
              <a:t> &lt;- LDA(</a:t>
            </a:r>
            <a:r>
              <a:rPr lang="en-US" sz="1100" b="1" dirty="0" err="1">
                <a:solidFill>
                  <a:schemeClr val="accent1">
                    <a:lumMod val="75000"/>
                  </a:schemeClr>
                </a:solidFill>
              </a:rPr>
              <a:t>dtm,k,method</a:t>
            </a:r>
            <a:r>
              <a:rPr lang="en-US" sz="1100" b="1" dirty="0">
                <a:solidFill>
                  <a:schemeClr val="accent1">
                    <a:lumMod val="75000"/>
                  </a:schemeClr>
                </a:solidFill>
              </a:rPr>
              <a:t>="</a:t>
            </a:r>
            <a:r>
              <a:rPr lang="en-US" sz="1100" b="1" dirty="0" err="1">
                <a:solidFill>
                  <a:schemeClr val="accent1">
                    <a:lumMod val="75000"/>
                  </a:schemeClr>
                </a:solidFill>
              </a:rPr>
              <a:t>VEM",control</a:t>
            </a:r>
            <a:r>
              <a:rPr lang="en-US" sz="1100" b="1" dirty="0">
                <a:solidFill>
                  <a:schemeClr val="accent1">
                    <a:lumMod val="75000"/>
                  </a:schemeClr>
                </a:solidFill>
              </a:rPr>
              <a:t>=list(</a:t>
            </a:r>
            <a:r>
              <a:rPr lang="en-US" sz="1100" b="1" dirty="0" err="1">
                <a:solidFill>
                  <a:schemeClr val="accent1">
                    <a:lumMod val="75000"/>
                  </a:schemeClr>
                </a:solidFill>
              </a:rPr>
              <a:t>nstart</a:t>
            </a:r>
            <a:r>
              <a:rPr lang="en-US" sz="1100" b="1" dirty="0">
                <a:solidFill>
                  <a:schemeClr val="accent1">
                    <a:lumMod val="75000"/>
                  </a:schemeClr>
                </a:solidFill>
              </a:rPr>
              <a:t>=</a:t>
            </a:r>
            <a:r>
              <a:rPr lang="en-US" sz="1100" b="1" dirty="0" err="1">
                <a:solidFill>
                  <a:schemeClr val="accent1">
                    <a:lumMod val="75000"/>
                  </a:schemeClr>
                </a:solidFill>
              </a:rPr>
              <a:t>nstart,seed</a:t>
            </a:r>
            <a:r>
              <a:rPr lang="en-US" sz="1100" b="1" dirty="0">
                <a:solidFill>
                  <a:schemeClr val="accent1">
                    <a:lumMod val="75000"/>
                  </a:schemeClr>
                </a:solidFill>
              </a:rPr>
              <a:t>=</a:t>
            </a:r>
            <a:r>
              <a:rPr lang="en-US" sz="1100" b="1" dirty="0" err="1">
                <a:solidFill>
                  <a:schemeClr val="accent1">
                    <a:lumMod val="75000"/>
                  </a:schemeClr>
                </a:solidFill>
              </a:rPr>
              <a:t>seeds,best</a:t>
            </a:r>
            <a:r>
              <a:rPr lang="en-US" sz="1100" b="1" dirty="0">
                <a:solidFill>
                  <a:schemeClr val="accent1">
                    <a:lumMod val="75000"/>
                  </a:schemeClr>
                </a:solidFill>
              </a:rPr>
              <a:t>=</a:t>
            </a:r>
            <a:r>
              <a:rPr lang="en-US" sz="1100" b="1" dirty="0" err="1">
                <a:solidFill>
                  <a:schemeClr val="accent1">
                    <a:lumMod val="75000"/>
                  </a:schemeClr>
                </a:solidFill>
              </a:rPr>
              <a:t>best,em</a:t>
            </a:r>
            <a:r>
              <a:rPr lang="en-US" sz="1100" b="1" dirty="0">
                <a:solidFill>
                  <a:schemeClr val="accent1">
                    <a:lumMod val="75000"/>
                  </a:schemeClr>
                </a:solidFill>
              </a:rPr>
              <a:t>=</a:t>
            </a:r>
            <a:r>
              <a:rPr lang="en-US" sz="1100" b="1" dirty="0" err="1">
                <a:solidFill>
                  <a:schemeClr val="accent1">
                    <a:lumMod val="75000"/>
                  </a:schemeClr>
                </a:solidFill>
              </a:rPr>
              <a:t>em,alpha</a:t>
            </a:r>
            <a:r>
              <a:rPr lang="en-US" sz="1100" b="1" dirty="0">
                <a:solidFill>
                  <a:schemeClr val="accent1">
                    <a:lumMod val="75000"/>
                  </a:schemeClr>
                </a:solidFill>
              </a:rPr>
              <a:t>=7,  </a:t>
            </a:r>
            <a:r>
              <a:rPr lang="en-US" sz="1100" b="1" dirty="0" err="1">
                <a:solidFill>
                  <a:schemeClr val="accent1">
                    <a:lumMod val="75000"/>
                  </a:schemeClr>
                </a:solidFill>
              </a:rPr>
              <a:t>estimate.alpha</a:t>
            </a:r>
            <a:r>
              <a:rPr lang="en-US" sz="1100" b="1" dirty="0">
                <a:solidFill>
                  <a:schemeClr val="accent1">
                    <a:lumMod val="75000"/>
                  </a:schemeClr>
                </a:solidFill>
              </a:rPr>
              <a:t>=FALSE))</a:t>
            </a:r>
          </a:p>
          <a:p>
            <a:endParaRPr lang="en-US" sz="1100" b="1" dirty="0">
              <a:solidFill>
                <a:schemeClr val="accent1">
                  <a:lumMod val="75000"/>
                </a:schemeClr>
              </a:solidFill>
            </a:endParaRPr>
          </a:p>
          <a:p>
            <a:r>
              <a:rPr lang="en-US" sz="1100" b="1" dirty="0" err="1">
                <a:solidFill>
                  <a:schemeClr val="accent1">
                    <a:lumMod val="75000"/>
                  </a:schemeClr>
                </a:solidFill>
              </a:rPr>
              <a:t>burnin</a:t>
            </a:r>
            <a:r>
              <a:rPr lang="en-US" sz="1100" b="1" dirty="0">
                <a:solidFill>
                  <a:schemeClr val="accent1">
                    <a:lumMod val="75000"/>
                  </a:schemeClr>
                </a:solidFill>
              </a:rPr>
              <a:t> &lt;- 4000</a:t>
            </a:r>
          </a:p>
          <a:p>
            <a:r>
              <a:rPr lang="en-US" sz="1100" b="1" dirty="0" err="1">
                <a:solidFill>
                  <a:schemeClr val="accent1">
                    <a:lumMod val="75000"/>
                  </a:schemeClr>
                </a:solidFill>
              </a:rPr>
              <a:t>iter</a:t>
            </a:r>
            <a:r>
              <a:rPr lang="en-US" sz="1100" b="1" dirty="0">
                <a:solidFill>
                  <a:schemeClr val="accent1">
                    <a:lumMod val="75000"/>
                  </a:schemeClr>
                </a:solidFill>
              </a:rPr>
              <a:t> &lt;- 2000</a:t>
            </a:r>
          </a:p>
          <a:p>
            <a:r>
              <a:rPr lang="en-US" sz="1100" b="1" dirty="0">
                <a:solidFill>
                  <a:schemeClr val="accent1">
                    <a:lumMod val="75000"/>
                  </a:schemeClr>
                </a:solidFill>
              </a:rPr>
              <a:t>thin &lt;- 500</a:t>
            </a:r>
          </a:p>
          <a:p>
            <a:r>
              <a:rPr lang="en-US" sz="1100" b="1" dirty="0" err="1">
                <a:solidFill>
                  <a:schemeClr val="accent1">
                    <a:lumMod val="75000"/>
                  </a:schemeClr>
                </a:solidFill>
              </a:rPr>
              <a:t>lda_gibbs</a:t>
            </a:r>
            <a:r>
              <a:rPr lang="en-US" sz="1100" b="1" dirty="0">
                <a:solidFill>
                  <a:schemeClr val="accent1">
                    <a:lumMod val="75000"/>
                  </a:schemeClr>
                </a:solidFill>
              </a:rPr>
              <a:t> &lt;- LDA(</a:t>
            </a:r>
            <a:r>
              <a:rPr lang="en-US" sz="1100" b="1" dirty="0" err="1">
                <a:solidFill>
                  <a:schemeClr val="accent1">
                    <a:lumMod val="75000"/>
                  </a:schemeClr>
                </a:solidFill>
              </a:rPr>
              <a:t>dtm,k,method</a:t>
            </a:r>
            <a:r>
              <a:rPr lang="en-US" sz="1100" b="1" dirty="0">
                <a:solidFill>
                  <a:schemeClr val="accent1">
                    <a:lumMod val="75000"/>
                  </a:schemeClr>
                </a:solidFill>
              </a:rPr>
              <a:t>="</a:t>
            </a:r>
            <a:r>
              <a:rPr lang="en-US" sz="1100" b="1" dirty="0" err="1">
                <a:solidFill>
                  <a:schemeClr val="accent1">
                    <a:lumMod val="75000"/>
                  </a:schemeClr>
                </a:solidFill>
              </a:rPr>
              <a:t>Gibbs",control</a:t>
            </a:r>
            <a:r>
              <a:rPr lang="en-US" sz="1100" b="1" dirty="0">
                <a:solidFill>
                  <a:schemeClr val="accent1">
                    <a:lumMod val="75000"/>
                  </a:schemeClr>
                </a:solidFill>
              </a:rPr>
              <a:t> = list(</a:t>
            </a:r>
            <a:r>
              <a:rPr lang="en-US" sz="1100" b="1" dirty="0" err="1">
                <a:solidFill>
                  <a:schemeClr val="accent1">
                    <a:lumMod val="75000"/>
                  </a:schemeClr>
                </a:solidFill>
              </a:rPr>
              <a:t>nstart</a:t>
            </a:r>
            <a:r>
              <a:rPr lang="en-US" sz="1100" b="1" dirty="0">
                <a:solidFill>
                  <a:schemeClr val="accent1">
                    <a:lumMod val="75000"/>
                  </a:schemeClr>
                </a:solidFill>
              </a:rPr>
              <a:t>=</a:t>
            </a:r>
            <a:r>
              <a:rPr lang="en-US" sz="1100" b="1" dirty="0" err="1">
                <a:solidFill>
                  <a:schemeClr val="accent1">
                    <a:lumMod val="75000"/>
                  </a:schemeClr>
                </a:solidFill>
              </a:rPr>
              <a:t>nstart</a:t>
            </a:r>
            <a:r>
              <a:rPr lang="en-US" sz="1100" b="1" dirty="0">
                <a:solidFill>
                  <a:schemeClr val="accent1">
                    <a:lumMod val="75000"/>
                  </a:schemeClr>
                </a:solidFill>
              </a:rPr>
              <a:t>, seed=</a:t>
            </a:r>
            <a:r>
              <a:rPr lang="en-US" sz="1100" b="1" dirty="0" err="1">
                <a:solidFill>
                  <a:schemeClr val="accent1">
                    <a:lumMod val="75000"/>
                  </a:schemeClr>
                </a:solidFill>
              </a:rPr>
              <a:t>seeds,iter</a:t>
            </a:r>
            <a:r>
              <a:rPr lang="en-US" sz="1100" b="1" dirty="0">
                <a:solidFill>
                  <a:schemeClr val="accent1">
                    <a:lumMod val="75000"/>
                  </a:schemeClr>
                </a:solidFill>
              </a:rPr>
              <a:t>=</a:t>
            </a:r>
            <a:r>
              <a:rPr lang="en-US" sz="1100" b="1" dirty="0" err="1">
                <a:solidFill>
                  <a:schemeClr val="accent1">
                    <a:lumMod val="75000"/>
                  </a:schemeClr>
                </a:solidFill>
              </a:rPr>
              <a:t>iter,burnin</a:t>
            </a:r>
            <a:r>
              <a:rPr lang="en-US" sz="1100" b="1" dirty="0">
                <a:solidFill>
                  <a:schemeClr val="accent1">
                    <a:lumMod val="75000"/>
                  </a:schemeClr>
                </a:solidFill>
              </a:rPr>
              <a:t>=</a:t>
            </a:r>
            <a:r>
              <a:rPr lang="en-US" sz="1100" b="1" dirty="0" err="1">
                <a:solidFill>
                  <a:schemeClr val="accent1">
                    <a:lumMod val="75000"/>
                  </a:schemeClr>
                </a:solidFill>
              </a:rPr>
              <a:t>burnin,thin</a:t>
            </a:r>
            <a:r>
              <a:rPr lang="en-US" sz="1100" b="1" dirty="0">
                <a:solidFill>
                  <a:schemeClr val="accent1">
                    <a:lumMod val="75000"/>
                  </a:schemeClr>
                </a:solidFill>
              </a:rPr>
              <a:t>=thin,  best = best))</a:t>
            </a:r>
          </a:p>
        </p:txBody>
      </p:sp>
      <p:pic>
        <p:nvPicPr>
          <p:cNvPr id="21" name="Audio 2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265837944"/>
      </p:ext>
    </p:extLst>
  </p:cSld>
  <p:clrMapOvr>
    <a:masterClrMapping/>
  </p:clrMapOvr>
  <mc:AlternateContent xmlns:mc="http://schemas.openxmlformats.org/markup-compatibility/2006">
    <mc:Choice xmlns:p14="http://schemas.microsoft.com/office/powerpoint/2010/main" Requires="p14">
      <p:transition spd="med" p14:dur="700" advTm="83879">
        <p:fade/>
      </p:transition>
    </mc:Choice>
    <mc:Fallback>
      <p:transition spd="med" advTm="8387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92683"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54.9|9.7"/>
</p:tagLst>
</file>

<file path=ppt/tags/tag2.xml><?xml version="1.0" encoding="utf-8"?>
<p:tagLst xmlns:a="http://schemas.openxmlformats.org/drawingml/2006/main" xmlns:r="http://schemas.openxmlformats.org/officeDocument/2006/relationships" xmlns:p="http://schemas.openxmlformats.org/presentationml/2006/main">
  <p:tag name="TIMING" val="|1.2|22.5|24|23.2|20"/>
</p:tagLst>
</file>

<file path=ppt/theme/theme1.xml><?xml version="1.0" encoding="utf-8"?>
<a:theme xmlns:a="http://schemas.openxmlformats.org/drawingml/2006/main" name="Cloud skipper design templat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9TopShadow">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3975" dist="41275" dir="14700000" algn="t" rotWithShape="0">
              <a:srgbClr val="000000">
                <a:alpha val="60000"/>
              </a:srgbClr>
            </a:outerShdw>
          </a:effectLst>
          <a:scene3d>
            <a:camera prst="orthographicFront">
              <a:rot lat="0" lon="0" rev="0"/>
            </a:camera>
            <a:lightRig rig="contrasting" dir="t">
              <a:rot lat="0" lon="0" rev="3600000"/>
            </a:lightRig>
          </a:scene3d>
          <a:sp3d prstMaterial="plastic">
            <a:bevelT w="127000" h="38200" prst="relaxedInse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dirty="0"/>
        </a:defPPr>
      </a:lstStyle>
      <a:style>
        <a:lnRef idx="1">
          <a:schemeClr val="accent2"/>
        </a:lnRef>
        <a:fillRef idx="2">
          <a:schemeClr val="accent2"/>
        </a:fillRef>
        <a:effectRef idx="1">
          <a:schemeClr val="accent2"/>
        </a:effectRef>
        <a:fontRef idx="minor">
          <a:schemeClr val="dk1"/>
        </a:fontRef>
      </a:style>
    </a:spDef>
    <a:lnDef>
      <a:spPr/>
      <a:bodyPr/>
      <a:lstStyle/>
      <a:style>
        <a:lnRef idx="1">
          <a:schemeClr val="accent2"/>
        </a:lnRef>
        <a:fillRef idx="0">
          <a:schemeClr val="accent2"/>
        </a:fillRef>
        <a:effectRef idx="0">
          <a:schemeClr val="accent2"/>
        </a:effectRef>
        <a:fontRef idx="minor">
          <a:schemeClr val="tx1"/>
        </a:fontRef>
      </a:style>
    </a:lnDef>
    <a:txDef>
      <a:spPr>
        <a:noFill/>
        <a:ln>
          <a:solidFill>
            <a:schemeClr val="bg2"/>
          </a:solidFill>
        </a:ln>
      </a:spPr>
      <a:bodyPr wrap="square" rtlCol="0" anchor="ctr" anchorCtr="1">
        <a:spAutoFit/>
      </a:bodyPr>
      <a:lstStyle>
        <a:defPPr>
          <a:defRPr dirty="0"/>
        </a:defPPr>
      </a:lstStyle>
    </a:txDef>
  </a:objectDefaults>
  <a:extraClrSchemeLst/>
  <a:extLst>
    <a:ext uri="{05A4C25C-085E-4340-85A3-A5531E510DB2}">
      <thm15:themeFamily xmlns:thm15="http://schemas.microsoft.com/office/thememl/2012/main" name="Cloud skipper design slides.potx" id="{E8493412-85DD-4641-9E8A-937B29FD6AA2}" vid="{77E91E09-5010-404D-ADF4-B79FA46D727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9TopShadow">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3975" dist="41275" dir="14700000" algn="t" rotWithShape="0">
              <a:srgbClr val="000000">
                <a:alpha val="60000"/>
              </a:srgbClr>
            </a:outerShdw>
          </a:effectLst>
          <a:scene3d>
            <a:camera prst="orthographicFront">
              <a:rot lat="0" lon="0" rev="0"/>
            </a:camera>
            <a:lightRig rig="contrasting" dir="t">
              <a:rot lat="0" lon="0" rev="3600000"/>
            </a:lightRig>
          </a:scene3d>
          <a:sp3d prstMaterial="plastic">
            <a:bevelT w="127000" h="38200" prst="relaxedInse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9TopShadow">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3975" dist="41275" dir="14700000" algn="t" rotWithShape="0">
              <a:srgbClr val="000000">
                <a:alpha val="60000"/>
              </a:srgbClr>
            </a:outerShdw>
          </a:effectLst>
          <a:scene3d>
            <a:camera prst="orthographicFront">
              <a:rot lat="0" lon="0" rev="0"/>
            </a:camera>
            <a:lightRig rig="contrasting" dir="t">
              <a:rot lat="0" lon="0" rev="3600000"/>
            </a:lightRig>
          </a:scene3d>
          <a:sp3d prstMaterial="plastic">
            <a:bevelT w="127000" h="38200" prst="relaxedInse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EDD01B8-816B-49B7-8C81-03AB51D87C54}">
  <ds:schemaRefs>
    <ds:schemaRef ds:uri="http://purl.org/dc/elements/1.1/"/>
    <ds:schemaRef ds:uri="http://schemas.microsoft.com/office/2006/metadata/properties"/>
    <ds:schemaRef ds:uri="http://purl.org/dc/terms/"/>
    <ds:schemaRef ds:uri="http://schemas.microsoft.com/office/2006/documentManagement/types"/>
    <ds:schemaRef ds:uri="http://schemas.microsoft.com/office/infopath/2007/PartnerControls"/>
    <ds:schemaRef ds:uri="http://purl.org/dc/dcmitype/"/>
    <ds:schemaRef ds:uri="http://schemas.openxmlformats.org/package/2006/metadata/core-properties"/>
    <ds:schemaRef ds:uri="40262f94-9f35-4ac3-9a90-690165a166b7"/>
    <ds:schemaRef ds:uri="a4f35948-e619-41b3-aa29-22878b09cfd2"/>
    <ds:schemaRef ds:uri="http://www.w3.org/XML/1998/namespace"/>
  </ds:schemaRefs>
</ds:datastoreItem>
</file>

<file path=customXml/itemProps2.xml><?xml version="1.0" encoding="utf-8"?>
<ds:datastoreItem xmlns:ds="http://schemas.openxmlformats.org/officeDocument/2006/customXml" ds:itemID="{B024FD56-CE1B-42FC-9E83-BFBF160724C6}">
  <ds:schemaRefs>
    <ds:schemaRef ds:uri="http://schemas.microsoft.com/sharepoint/v3/contenttype/forms"/>
  </ds:schemaRefs>
</ds:datastoreItem>
</file>

<file path=customXml/itemProps3.xml><?xml version="1.0" encoding="utf-8"?>
<ds:datastoreItem xmlns:ds="http://schemas.openxmlformats.org/officeDocument/2006/customXml" ds:itemID="{6253D857-4181-4777-8893-6E45A690F9F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Cloud skipper design slides</Template>
  <TotalTime>6932</TotalTime>
  <Words>2098</Words>
  <Application>Microsoft Office PowerPoint</Application>
  <PresentationFormat>Widescreen</PresentationFormat>
  <Paragraphs>181</Paragraphs>
  <Slides>8</Slides>
  <Notes>8</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Cambria</vt:lpstr>
      <vt:lpstr>Courier New</vt:lpstr>
      <vt:lpstr>Wingdings</vt:lpstr>
      <vt:lpstr>Cloud skipper design template</vt:lpstr>
      <vt:lpstr>Latent Dirichlet Allocation Tutorial in R</vt:lpstr>
      <vt:lpstr>Topic Modeling (LDA) in R</vt:lpstr>
      <vt:lpstr>Corpus Creation &amp; Preprocessing</vt:lpstr>
      <vt:lpstr>topicmodels::LDA</vt:lpstr>
      <vt:lpstr>Topicmodels::LDA Control-parameters</vt:lpstr>
      <vt:lpstr>Topicmodels::LDA Control-parameters</vt:lpstr>
      <vt:lpstr>Model Selection &amp; Inference</vt:lpstr>
      <vt:lpstr>Inference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Latent Dirichlet Allocation Tutorial in R</dc:title>
  <dc:creator>swagat</dc:creator>
  <cp:lastModifiedBy>swagat</cp:lastModifiedBy>
  <cp:revision>81</cp:revision>
  <dcterms:created xsi:type="dcterms:W3CDTF">2017-03-05T02:43:52Z</dcterms:created>
  <dcterms:modified xsi:type="dcterms:W3CDTF">2017-03-10T21:30:42Z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74062900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